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Override1.xml" ContentType="application/vnd.openxmlformats-officedocument.themeOverr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Default Extension="AVI" ContentType="video/avi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bin" ContentType="application/vnd.openxmlformats-officedocument.oleObject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emf" ContentType="image/x-emf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  <p:sldMasterId id="2147483696" r:id="rId2"/>
  </p:sldMasterIdLst>
  <p:sldIdLst>
    <p:sldId id="256" r:id="rId3"/>
    <p:sldId id="257" r:id="rId4"/>
    <p:sldId id="258" r:id="rId5"/>
    <p:sldId id="268" r:id="rId6"/>
    <p:sldId id="264" r:id="rId7"/>
    <p:sldId id="265" r:id="rId8"/>
    <p:sldId id="262" r:id="rId9"/>
    <p:sldId id="260" r:id="rId10"/>
    <p:sldId id="267" r:id="rId11"/>
    <p:sldId id="263" r:id="rId12"/>
    <p:sldId id="288" r:id="rId13"/>
    <p:sldId id="289" r:id="rId14"/>
    <p:sldId id="290" r:id="rId15"/>
    <p:sldId id="259" r:id="rId16"/>
    <p:sldId id="269" r:id="rId17"/>
    <p:sldId id="292" r:id="rId18"/>
    <p:sldId id="271" r:id="rId19"/>
    <p:sldId id="272" r:id="rId20"/>
    <p:sldId id="274" r:id="rId21"/>
    <p:sldId id="275" r:id="rId22"/>
    <p:sldId id="276" r:id="rId23"/>
    <p:sldId id="277" r:id="rId24"/>
    <p:sldId id="278" r:id="rId25"/>
    <p:sldId id="261" r:id="rId26"/>
    <p:sldId id="279" r:id="rId27"/>
    <p:sldId id="280" r:id="rId28"/>
    <p:sldId id="281" r:id="rId29"/>
    <p:sldId id="282" r:id="rId30"/>
    <p:sldId id="283" r:id="rId31"/>
    <p:sldId id="284" r:id="rId32"/>
    <p:sldId id="285" r:id="rId33"/>
    <p:sldId id="286" r:id="rId34"/>
    <p:sldId id="291" r:id="rId35"/>
    <p:sldId id="287" r:id="rId36"/>
    <p:sldId id="273" r:id="rId3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D7BD3-C283-4C6B-B6A5-34A3FD5EA960}" type="datetimeFigureOut">
              <a:rPr lang="en-US" smtClean="0"/>
              <a:pPr/>
              <a:t>10/6/2013</a:t>
            </a:fld>
            <a:endParaRPr lang="en-US" dirty="0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DF3FD2-1E0F-41BA-A90A-54C87D8C5B4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D7BD3-C283-4C6B-B6A5-34A3FD5EA960}" type="datetimeFigureOut">
              <a:rPr lang="en-US" smtClean="0"/>
              <a:pPr/>
              <a:t>10/6/2013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DF3FD2-1E0F-41BA-A90A-54C87D8C5B44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D7BD3-C283-4C6B-B6A5-34A3FD5EA960}" type="datetimeFigureOut">
              <a:rPr lang="en-US" smtClean="0"/>
              <a:pPr/>
              <a:t>10/6/2013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AFDF3FD2-1E0F-41BA-A90A-54C87D8C5B44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D7BD3-C283-4C6B-B6A5-34A3FD5EA960}" type="datetimeFigureOut">
              <a:rPr lang="en-US" smtClean="0"/>
              <a:pPr/>
              <a:t>10/6/2013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DF3FD2-1E0F-41BA-A90A-54C87D8C5B44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D7BD3-C283-4C6B-B6A5-34A3FD5EA960}" type="datetimeFigureOut">
              <a:rPr lang="en-US" smtClean="0"/>
              <a:pPr/>
              <a:t>10/6/2013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DF3FD2-1E0F-41BA-A90A-54C87D8C5B44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D7BD3-C283-4C6B-B6A5-34A3FD5EA960}" type="datetimeFigureOut">
              <a:rPr lang="en-US" smtClean="0"/>
              <a:pPr/>
              <a:t>10/6/2013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DF3FD2-1E0F-41BA-A90A-54C87D8C5B44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D7BD3-C283-4C6B-B6A5-34A3FD5EA960}" type="datetimeFigureOut">
              <a:rPr lang="en-US" smtClean="0"/>
              <a:pPr/>
              <a:t>10/6/2013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DF3FD2-1E0F-41BA-A90A-54C87D8C5B44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D7BD3-C283-4C6B-B6A5-34A3FD5EA960}" type="datetimeFigureOut">
              <a:rPr lang="en-US" smtClean="0"/>
              <a:pPr/>
              <a:t>10/6/2013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DF3FD2-1E0F-41BA-A90A-54C87D8C5B44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en-US" dirty="0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D7BD3-C283-4C6B-B6A5-34A3FD5EA960}" type="datetimeFigureOut">
              <a:rPr lang="en-US" smtClean="0"/>
              <a:pPr/>
              <a:t>10/6/2013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DF3FD2-1E0F-41BA-A90A-54C87D8C5B44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D7BD3-C283-4C6B-B6A5-34A3FD5EA960}" type="datetimeFigureOut">
              <a:rPr lang="en-US" smtClean="0"/>
              <a:pPr/>
              <a:t>10/6/2013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DF3FD2-1E0F-41BA-A90A-54C87D8C5B44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D7BD3-C283-4C6B-B6A5-34A3FD5EA960}" type="datetimeFigureOut">
              <a:rPr lang="en-US" smtClean="0"/>
              <a:pPr/>
              <a:t>10/6/2013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DF3FD2-1E0F-41BA-A90A-54C87D8C5B44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1219200" y="3886200"/>
            <a:ext cx="6858000" cy="990600"/>
          </a:xfrm>
        </p:spPr>
        <p:txBody>
          <a:bodyPr anchor="t" anchorCtr="0"/>
          <a:lstStyle>
            <a:lvl1pPr algn="r">
              <a:defRPr sz="3200">
                <a:solidFill>
                  <a:schemeClr val="tx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19200" y="5124450"/>
            <a:ext cx="6858000" cy="5334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>
            <a:lvl1pPr>
              <a:defRPr sz="1400"/>
            </a:lvl1pPr>
          </a:lstStyle>
          <a:p>
            <a:fld id="{502D7BD3-C283-4C6B-B6A5-34A3FD5EA960}" type="datetimeFigureOut">
              <a:rPr lang="en-US" smtClean="0"/>
              <a:pPr/>
              <a:t>10/6/2013</a:t>
            </a:fld>
            <a:endParaRPr lang="en-US" dirty="0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1216152" y="6355080"/>
            <a:ext cx="1219200" cy="365760"/>
          </a:xfrm>
        </p:spPr>
        <p:txBody>
          <a:bodyPr/>
          <a:lstStyle/>
          <a:p>
            <a:fld id="{AFDF3FD2-1E0F-41BA-A90A-54C87D8C5B4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1" name="Rectangle 20"/>
          <p:cNvSpPr/>
          <p:nvPr/>
        </p:nvSpPr>
        <p:spPr>
          <a:xfrm>
            <a:off x="904875" y="3648075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3" name="Rectangle 32"/>
          <p:cNvSpPr/>
          <p:nvPr/>
        </p:nvSpPr>
        <p:spPr>
          <a:xfrm>
            <a:off x="914400" y="5048250"/>
            <a:ext cx="7315200" cy="685800"/>
          </a:xfrm>
          <a:prstGeom prst="rect">
            <a:avLst/>
          </a:prstGeom>
          <a:noFill/>
          <a:ln w="6350" cap="rnd" cmpd="sng" algn="ctr">
            <a:solidFill>
              <a:schemeClr val="accent2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Rectangle 21"/>
          <p:cNvSpPr/>
          <p:nvPr/>
        </p:nvSpPr>
        <p:spPr>
          <a:xfrm>
            <a:off x="904875" y="3648075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2" name="Rectangle 31"/>
          <p:cNvSpPr/>
          <p:nvPr/>
        </p:nvSpPr>
        <p:spPr>
          <a:xfrm>
            <a:off x="914400" y="5048250"/>
            <a:ext cx="228600" cy="685800"/>
          </a:xfrm>
          <a:prstGeom prst="rect">
            <a:avLst/>
          </a:prstGeom>
          <a:solidFill>
            <a:schemeClr val="accent2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D7BD3-C283-4C6B-B6A5-34A3FD5EA960}" type="datetimeFigureOut">
              <a:rPr lang="en-US" smtClean="0"/>
              <a:pPr/>
              <a:t>10/6/2013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DF3FD2-1E0F-41BA-A90A-54C87D8C5B4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76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2971800"/>
            <a:ext cx="6858000" cy="1066800"/>
          </a:xfrm>
        </p:spPr>
        <p:txBody>
          <a:bodyPr anchor="t" anchorCtr="0"/>
          <a:lstStyle>
            <a:lvl1pPr algn="r">
              <a:buNone/>
              <a:defRPr sz="3200" b="0" cap="none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267200"/>
            <a:ext cx="6781800" cy="1143000"/>
          </a:xfrm>
        </p:spPr>
        <p:txBody>
          <a:bodyPr anchor="t" anchorCtr="0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/>
          <a:p>
            <a:fld id="{502D7BD3-C283-4C6B-B6A5-34A3FD5EA960}" type="datetimeFigureOut">
              <a:rPr lang="en-US" smtClean="0"/>
              <a:pPr/>
              <a:t>10/6/2013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69848" y="6355080"/>
            <a:ext cx="1520952" cy="365760"/>
          </a:xfrm>
        </p:spPr>
        <p:txBody>
          <a:bodyPr/>
          <a:lstStyle/>
          <a:p>
            <a:fld id="{AFDF3FD2-1E0F-41BA-A90A-54C87D8C5B4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914400" y="2819400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8" name="Rectangle 7"/>
          <p:cNvSpPr/>
          <p:nvPr/>
        </p:nvSpPr>
        <p:spPr>
          <a:xfrm>
            <a:off x="914400" y="2819400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D7BD3-C283-4C6B-B6A5-34A3FD5EA960}" type="datetimeFigureOut">
              <a:rPr lang="en-US" smtClean="0"/>
              <a:pPr/>
              <a:t>10/6/2013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DF3FD2-1E0F-41BA-A90A-54C87D8C5B4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632198" y="1216152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85875"/>
            <a:ext cx="4040188" cy="685800"/>
          </a:xfrm>
          <a:noFill/>
          <a:ln>
            <a:noFill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8200" y="1295400"/>
            <a:ext cx="4041775" cy="685800"/>
          </a:xfrm>
          <a:noFill/>
          <a:ln>
            <a:noFill/>
          </a:ln>
        </p:spPr>
        <p:txBody>
          <a:bodyPr lIns="91440" anchor="b" anchorCtr="0"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D7BD3-C283-4C6B-B6A5-34A3FD5EA960}" type="datetimeFigureOut">
              <a:rPr lang="en-US" smtClean="0"/>
              <a:pPr/>
              <a:t>10/6/2013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DF3FD2-1E0F-41BA-A90A-54C87D8C5B4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57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648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D7BD3-C283-4C6B-B6A5-34A3FD5EA960}" type="datetimeFigureOut">
              <a:rPr lang="en-US" smtClean="0"/>
              <a:pPr/>
              <a:t>10/6/2013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DF3FD2-1E0F-41BA-A90A-54C87D8C5B4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6" name="Isosceles Triangle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D7BD3-C283-4C6B-B6A5-34A3FD5EA960}" type="datetimeFigureOut">
              <a:rPr lang="en-US" smtClean="0"/>
              <a:pPr/>
              <a:t>10/6/2013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DF3FD2-1E0F-41BA-A90A-54C87D8C5B4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5" name="Straight Connector 4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6" name="Isosceles Triangle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24600" y="304800"/>
            <a:ext cx="2514600" cy="838200"/>
          </a:xfrm>
        </p:spPr>
        <p:txBody>
          <a:bodyPr anchor="b" anchorCtr="0">
            <a:noAutofit/>
          </a:bodyPr>
          <a:lstStyle>
            <a:lvl1pPr algn="l">
              <a:buNone/>
              <a:defRPr sz="2000" b="1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324600" y="1219200"/>
            <a:ext cx="2514600" cy="4843463"/>
          </a:xfrm>
        </p:spPr>
        <p:txBody>
          <a:bodyPr/>
          <a:lstStyle>
            <a:lvl1pPr marL="0" indent="0">
              <a:lnSpc>
                <a:spcPts val="22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D7BD3-C283-4C6B-B6A5-34A3FD5EA960}" type="datetimeFigureOut">
              <a:rPr lang="en-US" smtClean="0"/>
              <a:pPr/>
              <a:t>10/6/2013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DF3FD2-1E0F-41BA-A90A-54C87D8C5B4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 rot="5400000">
            <a:off x="3160645" y="3324225"/>
            <a:ext cx="603504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Isosceles Triangle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Content Placeholder 11"/>
          <p:cNvSpPr>
            <a:spLocks noGrp="1"/>
          </p:cNvSpPr>
          <p:nvPr>
            <p:ph sz="quarter" idx="1"/>
          </p:nvPr>
        </p:nvSpPr>
        <p:spPr>
          <a:xfrm>
            <a:off x="304800" y="304800"/>
            <a:ext cx="5715000" cy="5715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00856"/>
            <a:ext cx="8229600" cy="674688"/>
          </a:xfrm>
          <a:ln>
            <a:solidFill>
              <a:schemeClr val="accent1"/>
            </a:solidFill>
          </a:ln>
        </p:spPr>
        <p:txBody>
          <a:bodyPr lIns="274320" anchor="ctr"/>
          <a:lstStyle>
            <a:lvl1pPr algn="r">
              <a:buNone/>
              <a:defRPr sz="2000" b="0">
                <a:solidFill>
                  <a:schemeClr val="tx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57200" y="1905000"/>
            <a:ext cx="8229600" cy="4270248"/>
          </a:xfrm>
          <a:solidFill>
            <a:schemeClr val="tx1">
              <a:shade val="50000"/>
            </a:schemeClr>
          </a:solidFill>
          <a:ln>
            <a:noFill/>
          </a:ln>
          <a:effectLst/>
        </p:spPr>
        <p:txBody>
          <a:bodyPr/>
          <a:lstStyle>
            <a:lvl1pPr marL="0" indent="0">
              <a:spcBef>
                <a:spcPts val="600"/>
              </a:spcBef>
              <a:buNone/>
              <a:defRPr sz="3200"/>
            </a:lvl1pPr>
          </a:lstStyle>
          <a:p>
            <a:r>
              <a:rPr kumimoji="0" lang="en-US" dirty="0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219200"/>
            <a:ext cx="8229600" cy="533400"/>
          </a:xfrm>
        </p:spPr>
        <p:txBody>
          <a:bodyPr anchor="ctr" anchorCtr="0"/>
          <a:lstStyle>
            <a:lvl1pPr marL="0" indent="0" algn="l">
              <a:buFontTx/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D7BD3-C283-4C6B-B6A5-34A3FD5EA960}" type="datetimeFigureOut">
              <a:rPr lang="en-US" smtClean="0"/>
              <a:pPr/>
              <a:t>10/6/2013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DF3FD2-1E0F-41BA-A90A-54C87D8C5B4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Isosceles Triangle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0" name="Rectangle 9"/>
          <p:cNvSpPr/>
          <p:nvPr/>
        </p:nvSpPr>
        <p:spPr>
          <a:xfrm>
            <a:off x="457200" y="500856"/>
            <a:ext cx="182880" cy="68580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D7BD3-C283-4C6B-B6A5-34A3FD5EA960}" type="datetimeFigureOut">
              <a:rPr lang="en-US" smtClean="0"/>
              <a:pPr/>
              <a:t>10/6/2013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DF3FD2-1E0F-41BA-A90A-54C87D8C5B44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D7BD3-C283-4C6B-B6A5-34A3FD5EA960}" type="datetimeFigureOut">
              <a:rPr lang="en-US" smtClean="0"/>
              <a:pPr/>
              <a:t>10/6/2013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DF3FD2-1E0F-41BA-A90A-54C87D8C5B4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8" name="Isosceles Triangle 7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 rot="5400000">
            <a:off x="3629607" y="3201952"/>
            <a:ext cx="585216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502D7BD3-C283-4C6B-B6A5-34A3FD5EA960}" type="datetimeFigureOut">
              <a:rPr lang="en-US" smtClean="0"/>
              <a:pPr/>
              <a:t>10/6/2013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AFDF3FD2-1E0F-41BA-A90A-54C87D8C5B44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90600"/>
          </a:xfrm>
          <a:prstGeom prst="rect">
            <a:avLst/>
          </a:prstGeom>
        </p:spPr>
        <p:txBody>
          <a:bodyPr vert="horz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219200"/>
            <a:ext cx="8229600" cy="491032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400800" y="6356350"/>
            <a:ext cx="2289048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502D7BD3-C283-4C6B-B6A5-34A3FD5EA960}" type="datetimeFigureOut">
              <a:rPr lang="en-US" smtClean="0"/>
              <a:pPr/>
              <a:t>10/6/2013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2898648" y="6356350"/>
            <a:ext cx="3505200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612648" y="6356350"/>
            <a:ext cx="19812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AFDF3FD2-1E0F-41BA-A90A-54C87D8C5B4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8" name="Straight Connector 2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9" name="Straight Connector 28"/>
          <p:cNvSpPr>
            <a:spLocks noChangeShapeType="1"/>
          </p:cNvSpPr>
          <p:nvPr/>
        </p:nvSpPr>
        <p:spPr bwMode="auto">
          <a:xfrm>
            <a:off x="457200" y="1143000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0" name="Isosceles Triangle 9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32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6000"/>
        <a:buFont typeface="Wingdings 3"/>
        <a:buChar char="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ts val="500"/>
        </a:spcBef>
        <a:buClr>
          <a:schemeClr val="accent2"/>
        </a:buClr>
        <a:buSzPct val="76000"/>
        <a:buFont typeface="Wingdings 3"/>
        <a:buChar char=""/>
        <a:defRPr kumimoji="0" sz="23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500"/>
        </a:spcBef>
        <a:buClr>
          <a:schemeClr val="bg1">
            <a:shade val="50000"/>
          </a:schemeClr>
        </a:buClr>
        <a:buSzPct val="76000"/>
        <a:buFont typeface="Wingdings 3"/>
        <a:buChar char="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400"/>
        </a:spcBef>
        <a:buClr>
          <a:schemeClr val="accent2">
            <a:shade val="75000"/>
          </a:schemeClr>
        </a:buClr>
        <a:buSzPct val="70000"/>
        <a:buFont typeface="Wingdings"/>
        <a:buChar char="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00"/>
        </a:spcBef>
        <a:buClr>
          <a:schemeClr val="accent2"/>
        </a:buClr>
        <a:buSzPct val="70000"/>
        <a:buFont typeface="Wingdings"/>
        <a:buChar char="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ts val="300"/>
        </a:spcBef>
        <a:buClr>
          <a:srgbClr val="9FB8CD">
            <a:shade val="75000"/>
          </a:srgbClr>
        </a:buClr>
        <a:buSzPct val="75000"/>
        <a:buFont typeface="Wingdings 3"/>
        <a:buChar char=""/>
        <a:defRPr kumimoji="0" lang="en-US" sz="1600" kern="1200" smtClean="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rgbClr val="727CA3">
            <a:shade val="75000"/>
          </a:srgb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82880" algn="l" rtl="0" eaLnBrk="1" latinLnBrk="0" hangingPunct="1">
        <a:spcBef>
          <a:spcPts val="300"/>
        </a:spcBef>
        <a:buClr>
          <a:prstClr val="white">
            <a:shade val="50000"/>
          </a:prst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8pPr>
      <a:lvl9pPr marL="2194560" indent="-182880" algn="l" rtl="0" eaLnBrk="1" latinLnBrk="0" hangingPunct="1">
        <a:spcBef>
          <a:spcPts val="300"/>
        </a:spcBef>
        <a:buClr>
          <a:srgbClr val="9FB8CD"/>
        </a:buClr>
        <a:buSzPct val="75000"/>
        <a:buFont typeface="Wingdings 3"/>
        <a:buChar char=""/>
        <a:defRPr kumimoji="0" lang="en-US" sz="1200" kern="1200" smtClean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slideLayout" Target="../slideLayouts/slideLayout8.xml"/><Relationship Id="rId1" Type="http://schemas.openxmlformats.org/officeDocument/2006/relationships/themeOverride" Target="../theme/themeOverride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8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5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8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8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microsoft.com/office/2007/relationships/media" Target="../media/media1.AVI"/><Relationship Id="rId2" Type="http://schemas.openxmlformats.org/officeDocument/2006/relationships/slideLayout" Target="../slideLayouts/slideLayout8.xml"/><Relationship Id="rId1" Type="http://schemas.openxmlformats.org/officeDocument/2006/relationships/video" Target="../media/media1.AVI"/><Relationship Id="rId4" Type="http://schemas.openxmlformats.org/officeDocument/2006/relationships/image" Target="../media/image21.png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hyperlink" Target="http://www.envexp.com/products/2-Metals/MAS-Metals_Analysis_Supplies/GW-" TargetMode="Externa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914400"/>
            <a:ext cx="7772400" cy="26670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Quantifying Lead Exposure </a:t>
            </a:r>
            <a:br>
              <a:rPr lang="en-US" dirty="0" smtClean="0"/>
            </a:br>
            <a:r>
              <a:rPr lang="en-US" dirty="0" smtClean="0"/>
              <a:t>to Personnel on </a:t>
            </a:r>
            <a:br>
              <a:rPr lang="en-US" dirty="0" smtClean="0"/>
            </a:br>
            <a:r>
              <a:rPr lang="en-US" dirty="0" smtClean="0"/>
              <a:t>Fort Riley Ranges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4419600"/>
            <a:ext cx="7772400" cy="1828800"/>
          </a:xfrm>
        </p:spPr>
        <p:txBody>
          <a:bodyPr/>
          <a:lstStyle/>
          <a:p>
            <a:r>
              <a:rPr lang="en-US" dirty="0" smtClean="0"/>
              <a:t>Ben McKenna</a:t>
            </a:r>
          </a:p>
          <a:p>
            <a:r>
              <a:rPr lang="en-US" dirty="0" smtClean="0"/>
              <a:t>Fort Riley Department of Public Health</a:t>
            </a:r>
          </a:p>
          <a:p>
            <a:r>
              <a:rPr lang="en-US" dirty="0" smtClean="0"/>
              <a:t>MPH Field Experience </a:t>
            </a:r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10389093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4800" dirty="0" smtClean="0"/>
              <a:t>Objectives</a:t>
            </a:r>
            <a:endParaRPr lang="en-US" sz="48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idx="2"/>
          </p:nvPr>
        </p:nvSpPr>
        <p:spPr/>
        <p:txBody>
          <a:bodyPr>
            <a:norm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endParaRPr lang="en-US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>
                <a:solidFill>
                  <a:schemeClr val="bg1"/>
                </a:solidFill>
              </a:rPr>
              <a:t>Test the Fort Riley Range areas for the presence of lead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 smtClean="0">
              <a:solidFill>
                <a:schemeClr val="bg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>
                <a:solidFill>
                  <a:schemeClr val="bg1"/>
                </a:solidFill>
              </a:rPr>
              <a:t>Determine the levels of lead that Personnel are coming into contact with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>
              <a:solidFill>
                <a:schemeClr val="bg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>
                <a:solidFill>
                  <a:schemeClr val="bg1"/>
                </a:solidFill>
              </a:rPr>
              <a:t>Determine if lead  particulates are being carried off the ranges into surrounding training areas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>
              <a:solidFill>
                <a:schemeClr val="bg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>
                <a:solidFill>
                  <a:schemeClr val="bg1"/>
                </a:solidFill>
              </a:rPr>
              <a:t> Follow up on any findings to determine the Risk to soldiers and personnel. </a:t>
            </a:r>
            <a:endParaRPr lang="en-US" dirty="0">
              <a:solidFill>
                <a:schemeClr val="bg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934287" y="957248"/>
            <a:ext cx="4393276" cy="448471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3250684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52600" y="4343400"/>
            <a:ext cx="5486400" cy="522288"/>
          </a:xfrm>
        </p:spPr>
        <p:txBody>
          <a:bodyPr>
            <a:normAutofit fontScale="90000"/>
          </a:bodyPr>
          <a:lstStyle/>
          <a:p>
            <a:r>
              <a:rPr lang="en-US" sz="2800" dirty="0" smtClean="0"/>
              <a:t>Lead Exposure in the Work Place</a:t>
            </a:r>
            <a:endParaRPr lang="en-US" sz="28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5000" b="5000"/>
          <a:stretch>
            <a:fillRect/>
          </a:stretch>
        </p:blipFill>
        <p:spPr>
          <a:xfrm>
            <a:off x="2514600" y="762000"/>
            <a:ext cx="4038600" cy="3169534"/>
          </a:xfrm>
        </p:spPr>
      </p:pic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828800" y="5410200"/>
            <a:ext cx="5486400" cy="804862"/>
          </a:xfrm>
        </p:spPr>
        <p:txBody>
          <a:bodyPr>
            <a:normAutofit/>
          </a:bodyPr>
          <a:lstStyle/>
          <a:p>
            <a:r>
              <a:rPr lang="en-US" sz="2400" dirty="0" smtClean="0"/>
              <a:t>Background</a:t>
            </a:r>
            <a:endParaRPr lang="en-US" sz="2400" dirty="0"/>
          </a:p>
        </p:txBody>
      </p:sp>
    </p:spTree>
    <p:extLst>
      <p:ext uri="{BB962C8B-B14F-4D97-AF65-F5344CB8AC3E}">
        <p14:creationId xmlns="" xmlns:p14="http://schemas.microsoft.com/office/powerpoint/2010/main" val="35750644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717550"/>
          </a:xfrm>
        </p:spPr>
        <p:txBody>
          <a:bodyPr>
            <a:normAutofit/>
          </a:bodyPr>
          <a:lstStyle/>
          <a:p>
            <a:pPr algn="ctr"/>
            <a:r>
              <a:rPr lang="en-US" sz="2800" dirty="0" smtClean="0"/>
              <a:t>Lead</a:t>
            </a:r>
            <a:endParaRPr lang="en-US" sz="28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idx="2"/>
          </p:nvPr>
        </p:nvSpPr>
        <p:spPr/>
        <p:txBody>
          <a:bodyPr>
            <a:normAutofit fontScale="92500" lnSpcReduction="20000"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endParaRPr lang="en-US" sz="20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 smtClean="0"/>
              <a:t>Naturally occurring metal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0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 smtClean="0"/>
              <a:t>Found all over the world primarily due to human waste (largely because of leaded gasoline)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0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 smtClean="0"/>
              <a:t>Can be found in plants, animals, lakes, oceans, soil and drinking water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0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 smtClean="0"/>
              <a:t>Toxicity increases with increased exposure (Dose Response)</a:t>
            </a:r>
            <a:endParaRPr lang="en-US" sz="2000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5050" y="1352732"/>
            <a:ext cx="5111750" cy="3693748"/>
          </a:xfrm>
        </p:spPr>
      </p:pic>
    </p:spTree>
    <p:extLst>
      <p:ext uri="{BB962C8B-B14F-4D97-AF65-F5344CB8AC3E}">
        <p14:creationId xmlns="" xmlns:p14="http://schemas.microsoft.com/office/powerpoint/2010/main" val="467071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10668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Occupational Safety and Health Administration (OSHA)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371600"/>
            <a:ext cx="8458200" cy="5334000"/>
          </a:xfrm>
        </p:spPr>
        <p:txBody>
          <a:bodyPr>
            <a:normAutofit fontScale="25000" lnSpcReduction="20000"/>
          </a:bodyPr>
          <a:lstStyle/>
          <a:p>
            <a:endParaRPr lang="en-US" sz="3600" dirty="0" smtClean="0"/>
          </a:p>
          <a:p>
            <a:endParaRPr lang="en-US" sz="3600" dirty="0" smtClean="0"/>
          </a:p>
          <a:p>
            <a:r>
              <a:rPr lang="en-US" sz="8000" dirty="0" smtClean="0"/>
              <a:t>Absorbed through skin, digestive tract, and respiratory tract</a:t>
            </a:r>
          </a:p>
          <a:p>
            <a:endParaRPr lang="en-US" sz="8000" dirty="0" smtClean="0"/>
          </a:p>
          <a:p>
            <a:r>
              <a:rPr lang="en-US" sz="8000" dirty="0" smtClean="0"/>
              <a:t>Children are at the highest risk from lead exposure</a:t>
            </a:r>
          </a:p>
          <a:p>
            <a:endParaRPr lang="en-US" sz="8000" dirty="0" smtClean="0"/>
          </a:p>
          <a:p>
            <a:r>
              <a:rPr lang="en-US" sz="8000" dirty="0" smtClean="0"/>
              <a:t>Possible disruption of the Heme</a:t>
            </a:r>
            <a:r>
              <a:rPr lang="en-US" sz="8000" dirty="0"/>
              <a:t>-</a:t>
            </a:r>
            <a:r>
              <a:rPr lang="en-US" sz="8000" dirty="0" smtClean="0"/>
              <a:t>Synthesis Pathway at blood lead levels as low as 20µg/100g</a:t>
            </a:r>
          </a:p>
          <a:p>
            <a:endParaRPr lang="en-US" sz="8000" dirty="0" smtClean="0"/>
          </a:p>
          <a:p>
            <a:r>
              <a:rPr lang="en-US" sz="8000" dirty="0" smtClean="0"/>
              <a:t>Effects both the CNS &amp; PNS at a known concentration of 60µg/100g whole blood </a:t>
            </a:r>
          </a:p>
          <a:p>
            <a:endParaRPr lang="en-US" sz="8000" dirty="0" smtClean="0"/>
          </a:p>
          <a:p>
            <a:r>
              <a:rPr lang="en-US" sz="8000" dirty="0" smtClean="0"/>
              <a:t>Earliest behavioral clinical signs </a:t>
            </a:r>
          </a:p>
          <a:p>
            <a:endParaRPr lang="en-US" sz="8000" dirty="0" smtClean="0"/>
          </a:p>
          <a:p>
            <a:r>
              <a:rPr lang="en-US" sz="8000" dirty="0" smtClean="0"/>
              <a:t>Renal Toxicity is difficult to detect, only detectible once 2/3 of kidney function is lost</a:t>
            </a:r>
          </a:p>
          <a:p>
            <a:endParaRPr lang="en-US" sz="8000" dirty="0" smtClean="0"/>
          </a:p>
          <a:p>
            <a:r>
              <a:rPr lang="en-US" sz="8000" dirty="0" smtClean="0"/>
              <a:t>Detrimental reproductive effects in both men and women</a:t>
            </a:r>
          </a:p>
          <a:p>
            <a:pPr>
              <a:buNone/>
            </a:pPr>
            <a:endParaRPr lang="en-US" sz="8000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pPr>
              <a:buNone/>
            </a:pPr>
            <a:r>
              <a:rPr lang="en-US" dirty="0" smtClean="0"/>
              <a:t>  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" y="533400"/>
            <a:ext cx="8991600" cy="13716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Occupational Safety and Health Administration 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2057400"/>
            <a:ext cx="8305800" cy="4495800"/>
          </a:xfrm>
        </p:spPr>
        <p:txBody>
          <a:bodyPr>
            <a:normAutofit fontScale="85000" lnSpcReduction="20000"/>
          </a:bodyPr>
          <a:lstStyle/>
          <a:p>
            <a:pPr algn="l">
              <a:buFont typeface="Arial" pitchFamily="34" charset="0"/>
              <a:buChar char="•"/>
            </a:pPr>
            <a:endParaRPr lang="en-US" dirty="0" smtClean="0">
              <a:solidFill>
                <a:schemeClr val="tx1"/>
              </a:solidFill>
            </a:endParaRPr>
          </a:p>
          <a:p>
            <a:pPr algn="l">
              <a:buFont typeface="Arial" pitchFamily="34" charset="0"/>
              <a:buChar char="•"/>
            </a:pPr>
            <a:r>
              <a:rPr lang="en-US" dirty="0" smtClean="0">
                <a:solidFill>
                  <a:schemeClr val="tx1"/>
                </a:solidFill>
              </a:rPr>
              <a:t>Action Level for lead is 30µg/m³ air over an 8 hour day</a:t>
            </a:r>
          </a:p>
          <a:p>
            <a:pPr algn="l">
              <a:buFont typeface="Arial" pitchFamily="34" charset="0"/>
              <a:buChar char="•"/>
            </a:pPr>
            <a:endParaRPr lang="en-US" dirty="0" smtClean="0">
              <a:solidFill>
                <a:schemeClr val="tx1"/>
              </a:solidFill>
            </a:endParaRPr>
          </a:p>
          <a:p>
            <a:pPr algn="l">
              <a:buFont typeface="Arial" pitchFamily="34" charset="0"/>
              <a:buChar char="•"/>
            </a:pPr>
            <a:r>
              <a:rPr lang="en-US" dirty="0" smtClean="0">
                <a:solidFill>
                  <a:schemeClr val="tx1"/>
                </a:solidFill>
              </a:rPr>
              <a:t>Permissible Exposure Limit (PEL) is 50µg/m³ air over an 8 hour day</a:t>
            </a:r>
          </a:p>
          <a:p>
            <a:pPr algn="l">
              <a:buFont typeface="Arial" pitchFamily="34" charset="0"/>
              <a:buChar char="•"/>
            </a:pPr>
            <a:endParaRPr lang="en-US" dirty="0" smtClean="0">
              <a:solidFill>
                <a:schemeClr val="tx1"/>
              </a:solidFill>
            </a:endParaRPr>
          </a:p>
          <a:p>
            <a:pPr algn="l">
              <a:buFont typeface="Arial" pitchFamily="34" charset="0"/>
              <a:buChar char="•"/>
            </a:pPr>
            <a:r>
              <a:rPr lang="en-US" dirty="0" smtClean="0"/>
              <a:t>OSHA recommends blood lead levels be below 30µg/100g for individuals planning to procreate (compared to the normal recommendation of 40µg/100g)</a:t>
            </a:r>
            <a:endParaRPr lang="en-US" dirty="0" smtClean="0">
              <a:solidFill>
                <a:schemeClr val="tx1"/>
              </a:solidFill>
            </a:endParaRPr>
          </a:p>
          <a:p>
            <a:pPr algn="l"/>
            <a:endParaRPr lang="en-US" dirty="0" smtClean="0">
              <a:solidFill>
                <a:schemeClr val="tx1"/>
              </a:solidFill>
            </a:endParaRPr>
          </a:p>
          <a:p>
            <a:pPr algn="l">
              <a:buFont typeface="Arial" pitchFamily="34" charset="0"/>
              <a:buChar char="•"/>
            </a:pPr>
            <a:r>
              <a:rPr lang="en-US" dirty="0" smtClean="0">
                <a:solidFill>
                  <a:schemeClr val="tx1"/>
                </a:solidFill>
              </a:rPr>
              <a:t>Airborne lead levels above 200µg/m³ requires full protection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430962"/>
          </a:xfrm>
        </p:spPr>
        <p:txBody>
          <a:bodyPr>
            <a:normAutofit fontScale="90000"/>
          </a:bodyPr>
          <a:lstStyle/>
          <a:p>
            <a:r>
              <a:rPr lang="en-US" u="sng" dirty="0" smtClean="0"/>
              <a:t>Fort Riley </a:t>
            </a:r>
            <a:br>
              <a:rPr lang="en-US" u="sng" dirty="0" smtClean="0"/>
            </a:br>
            <a:r>
              <a:rPr lang="en-US" sz="4000" u="sng" dirty="0" smtClean="0"/>
              <a:t/>
            </a:r>
            <a:br>
              <a:rPr lang="en-US" sz="4000" u="sng" dirty="0" smtClean="0"/>
            </a:br>
            <a:r>
              <a:rPr lang="en-US" sz="4000" dirty="0" smtClean="0"/>
              <a:t>Employs 25,520 personnel</a:t>
            </a:r>
            <a:br>
              <a:rPr lang="en-US" sz="4000" dirty="0" smtClean="0"/>
            </a:br>
            <a:r>
              <a:rPr lang="en-US" sz="4000" dirty="0" smtClean="0"/>
              <a:t/>
            </a:r>
            <a:br>
              <a:rPr lang="en-US" sz="4000" dirty="0" smtClean="0"/>
            </a:br>
            <a:r>
              <a:rPr lang="en-US" sz="4000" dirty="0" smtClean="0"/>
              <a:t>Covers 100,656 acres</a:t>
            </a:r>
            <a:br>
              <a:rPr lang="en-US" sz="4000" dirty="0" smtClean="0"/>
            </a:br>
            <a:r>
              <a:rPr lang="en-US" sz="4000" dirty="0" smtClean="0"/>
              <a:t/>
            </a:r>
            <a:br>
              <a:rPr lang="en-US" sz="4000" dirty="0" smtClean="0"/>
            </a:br>
            <a:r>
              <a:rPr lang="en-US" sz="4000" dirty="0" smtClean="0"/>
              <a:t>Impact area covers 22,000 acres</a:t>
            </a:r>
            <a:br>
              <a:rPr lang="en-US" sz="4000" dirty="0" smtClean="0"/>
            </a:br>
            <a:r>
              <a:rPr lang="en-US" sz="4000" dirty="0"/>
              <a:t/>
            </a:r>
            <a:br>
              <a:rPr lang="en-US" sz="4000" dirty="0"/>
            </a:br>
            <a:r>
              <a:rPr lang="en-US" sz="4000" dirty="0" smtClean="0"/>
              <a:t/>
            </a:r>
            <a:br>
              <a:rPr lang="en-US" sz="4000" dirty="0" smtClean="0"/>
            </a:br>
            <a:endParaRPr lang="en-US" u="sng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371600"/>
          </a:xfrm>
        </p:spPr>
        <p:txBody>
          <a:bodyPr>
            <a:normAutofit/>
          </a:bodyPr>
          <a:lstStyle/>
          <a:p>
            <a:r>
              <a:rPr lang="en-US" dirty="0" smtClean="0"/>
              <a:t>Fort Riley Kansas</a:t>
            </a:r>
            <a:br>
              <a:rPr lang="en-US" dirty="0" smtClean="0"/>
            </a:br>
            <a:r>
              <a:rPr lang="en-US" sz="1300" dirty="0" smtClean="0"/>
              <a:t>Map Provided by </a:t>
            </a:r>
            <a:br>
              <a:rPr lang="en-US" sz="1300" dirty="0" smtClean="0"/>
            </a:br>
            <a:r>
              <a:rPr lang="en-US" sz="1300" dirty="0" smtClean="0"/>
              <a:t>Joey Lightner MPH </a:t>
            </a:r>
            <a:endParaRPr lang="en-US" sz="13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="" xmlns:p14="http://schemas.microsoft.com/office/powerpoint/2010/main" val="2862183023"/>
              </p:ext>
            </p:extLst>
          </p:nvPr>
        </p:nvGraphicFramePr>
        <p:xfrm>
          <a:off x="152400" y="1371600"/>
          <a:ext cx="8699832" cy="5486400"/>
        </p:xfrm>
        <a:graphic>
          <a:graphicData uri="http://schemas.openxmlformats.org/presentationml/2006/ole">
            <p:oleObj spid="_x0000_s2090" name="Acrobat Document" r:id="rId3" imgW="15548040" imgH="10060560" progId="AcroExch.Document.11">
              <p:embed/>
            </p:oleObj>
          </a:graphicData>
        </a:graphic>
      </p:graphicFrame>
    </p:spTree>
    <p:extLst>
      <p:ext uri="{BB962C8B-B14F-4D97-AF65-F5344CB8AC3E}">
        <p14:creationId xmlns="" xmlns:p14="http://schemas.microsoft.com/office/powerpoint/2010/main" val="1857754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Range Usage and Type</a:t>
            </a:r>
            <a:endParaRPr lang="en-US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09503" y="1371600"/>
            <a:ext cx="8626926" cy="5105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Background on Bullets</a:t>
            </a:r>
            <a:endParaRPr lang="en-US" dirty="0"/>
          </a:p>
        </p:txBody>
      </p:sp>
      <p:pic>
        <p:nvPicPr>
          <p:cNvPr id="4" name="Content Placeholder 3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1105" y="1703791"/>
            <a:ext cx="6001789" cy="450134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dirty="0" smtClean="0"/>
              <a:t>Ammunition </a:t>
            </a:r>
            <a:br>
              <a:rPr lang="en-US" sz="3600" dirty="0" smtClean="0"/>
            </a:br>
            <a:r>
              <a:rPr lang="en-US" sz="3600" dirty="0" smtClean="0"/>
              <a:t>SOP</a:t>
            </a:r>
            <a:endParaRPr lang="en-US" sz="36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smtClean="0"/>
              <a:t> </a:t>
            </a:r>
            <a:r>
              <a:rPr lang="en-US" sz="2400" dirty="0" smtClean="0"/>
              <a:t>Ammunition for Ft. Riley is delivered to the ASP » </a:t>
            </a:r>
          </a:p>
          <a:p>
            <a:endParaRPr lang="en-US" sz="2400" dirty="0" smtClean="0"/>
          </a:p>
          <a:p>
            <a:r>
              <a:rPr lang="en-US" sz="2400" dirty="0" smtClean="0"/>
              <a:t>Unit request ammo for training »</a:t>
            </a:r>
          </a:p>
          <a:p>
            <a:endParaRPr lang="en-US" sz="2400" dirty="0" smtClean="0"/>
          </a:p>
          <a:p>
            <a:r>
              <a:rPr lang="en-US" sz="2400" dirty="0" smtClean="0"/>
              <a:t>Ammo sent out to range ammo shed »</a:t>
            </a:r>
          </a:p>
          <a:p>
            <a:r>
              <a:rPr lang="en-US" sz="2400" dirty="0" smtClean="0"/>
              <a:t> </a:t>
            </a:r>
          </a:p>
          <a:p>
            <a:r>
              <a:rPr lang="en-US" sz="2400" dirty="0" smtClean="0"/>
              <a:t>Distributed to the </a:t>
            </a:r>
          </a:p>
          <a:p>
            <a:r>
              <a:rPr lang="en-US" sz="2400" dirty="0" smtClean="0"/>
              <a:t>soldiers  »  </a:t>
            </a:r>
          </a:p>
          <a:p>
            <a:endParaRPr lang="en-US" sz="2400" dirty="0" smtClean="0"/>
          </a:p>
          <a:p>
            <a:r>
              <a:rPr lang="en-US" sz="2400" dirty="0" smtClean="0"/>
              <a:t>Ammo expended » </a:t>
            </a:r>
          </a:p>
          <a:p>
            <a:endParaRPr lang="en-US" sz="2400" dirty="0"/>
          </a:p>
          <a:p>
            <a:r>
              <a:rPr lang="en-US" sz="2400" dirty="0" smtClean="0"/>
              <a:t>Spent casings returned to ASP for accountability</a:t>
            </a:r>
          </a:p>
          <a:p>
            <a:pPr>
              <a:buFont typeface="Arial" pitchFamily="34" charset="0"/>
              <a:buChar char="•"/>
            </a:pPr>
            <a:endParaRPr lang="en-US" dirty="0" smtClean="0"/>
          </a:p>
          <a:p>
            <a:pPr>
              <a:buFont typeface="Arial" pitchFamily="34" charset="0"/>
              <a:buChar char="•"/>
            </a:pPr>
            <a:endParaRPr lang="en-US" dirty="0" smtClean="0"/>
          </a:p>
          <a:p>
            <a:pPr>
              <a:buFont typeface="Arial" pitchFamily="34" charset="0"/>
              <a:buChar char="•"/>
            </a:pPr>
            <a:endParaRPr lang="en-US" dirty="0" smtClean="0"/>
          </a:p>
          <a:p>
            <a:pPr>
              <a:buFont typeface="Arial" pitchFamily="34" charset="0"/>
              <a:buChar char="•"/>
            </a:pPr>
            <a:endParaRPr lang="en-US" dirty="0" smtClean="0"/>
          </a:p>
          <a:p>
            <a:pPr>
              <a:buFont typeface="Arial" pitchFamily="34" charset="0"/>
              <a:buChar char="•"/>
            </a:pPr>
            <a:endParaRPr lang="en-US" dirty="0" smtClean="0"/>
          </a:p>
          <a:p>
            <a:pPr>
              <a:buFont typeface="Arial" pitchFamily="34" charset="0"/>
              <a:buChar char="•"/>
            </a:pPr>
            <a:endParaRPr lang="en-US" dirty="0" smtClean="0"/>
          </a:p>
          <a:p>
            <a:pPr>
              <a:buFont typeface="Arial" pitchFamily="34" charset="0"/>
              <a:buChar char="•"/>
            </a:pPr>
            <a:endParaRPr lang="en-US" dirty="0"/>
          </a:p>
        </p:txBody>
      </p:sp>
      <p:pic>
        <p:nvPicPr>
          <p:cNvPr id="5" name="Content Placeholder 6"/>
          <p:cNvPicPr>
            <a:picLocks noGrp="1" noChangeAspect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8503" y="915684"/>
            <a:ext cx="3424844" cy="4567844"/>
          </a:xfrm>
        </p:spPr>
      </p:pic>
    </p:spTree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3008313" cy="1162050"/>
          </a:xfrm>
        </p:spPr>
        <p:txBody>
          <a:bodyPr>
            <a:noAutofit/>
          </a:bodyPr>
          <a:lstStyle/>
          <a:p>
            <a:r>
              <a:rPr lang="en-US" sz="4000" dirty="0" smtClean="0"/>
              <a:t>Range </a:t>
            </a:r>
            <a:br>
              <a:rPr lang="en-US" sz="4000" dirty="0" smtClean="0"/>
            </a:br>
            <a:r>
              <a:rPr lang="en-US" sz="4000" dirty="0" smtClean="0"/>
              <a:t>SOP</a:t>
            </a:r>
            <a:endParaRPr lang="en-US" sz="40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381000" y="1752600"/>
            <a:ext cx="3429000" cy="4572000"/>
          </a:xfrm>
        </p:spPr>
        <p:txBody>
          <a:bodyPr>
            <a:normAutofit lnSpcReduction="10000"/>
          </a:bodyPr>
          <a:lstStyle/>
          <a:p>
            <a:endParaRPr lang="en-US" dirty="0" smtClean="0"/>
          </a:p>
          <a:p>
            <a:r>
              <a:rPr lang="en-US" sz="2000" b="1" u="sng" dirty="0" smtClean="0"/>
              <a:t>Each Range has:</a:t>
            </a:r>
          </a:p>
          <a:p>
            <a:r>
              <a:rPr lang="en-US" sz="2000" dirty="0" smtClean="0"/>
              <a:t>latrine, ammo shed, instruction bleachers, classroom, control tower, maintenance shed and firing line/down range</a:t>
            </a:r>
          </a:p>
          <a:p>
            <a:endParaRPr lang="en-US" sz="2000" dirty="0" smtClean="0"/>
          </a:p>
          <a:p>
            <a:r>
              <a:rPr lang="en-US" sz="2000" dirty="0" smtClean="0"/>
              <a:t>Zero Range</a:t>
            </a:r>
          </a:p>
          <a:p>
            <a:endParaRPr lang="en-US" sz="2000" dirty="0" smtClean="0"/>
          </a:p>
          <a:p>
            <a:r>
              <a:rPr lang="en-US" sz="2000" dirty="0" smtClean="0"/>
              <a:t>Qualifying </a:t>
            </a:r>
            <a:r>
              <a:rPr lang="en-US" sz="2000" dirty="0" smtClean="0"/>
              <a:t>Range and targets</a:t>
            </a:r>
            <a:endParaRPr lang="en-US" sz="2000" dirty="0" smtClean="0"/>
          </a:p>
          <a:p>
            <a:endParaRPr lang="en-US" sz="2000" dirty="0" smtClean="0"/>
          </a:p>
          <a:p>
            <a:r>
              <a:rPr lang="en-US" sz="2000" dirty="0" smtClean="0"/>
              <a:t>Range Personnel  </a:t>
            </a:r>
            <a:endParaRPr lang="en-US" sz="2000" dirty="0"/>
          </a:p>
        </p:txBody>
      </p:sp>
      <p:pic>
        <p:nvPicPr>
          <p:cNvPr id="5" name="Content Placeholder 6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9600" y="381000"/>
            <a:ext cx="4571999" cy="609813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dirty="0" smtClean="0"/>
              <a:t>Shoot </a:t>
            </a:r>
            <a:br>
              <a:rPr lang="en-US" sz="3600" dirty="0" smtClean="0"/>
            </a:br>
            <a:r>
              <a:rPr lang="en-US" sz="3600" dirty="0" smtClean="0"/>
              <a:t>Houses</a:t>
            </a:r>
            <a:endParaRPr lang="en-US" sz="36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/>
        <p:txBody>
          <a:bodyPr>
            <a:normAutofit lnSpcReduction="10000"/>
          </a:bodyPr>
          <a:lstStyle/>
          <a:p>
            <a:pPr>
              <a:buFont typeface="Arial" pitchFamily="34" charset="0"/>
              <a:buChar char="•"/>
            </a:pPr>
            <a:r>
              <a:rPr lang="en-US" sz="2000" dirty="0" smtClean="0"/>
              <a:t>Shoot  house  1 &amp; 5 for Close Quarter Battle training</a:t>
            </a:r>
          </a:p>
          <a:p>
            <a:pPr>
              <a:buFont typeface="Arial" pitchFamily="34" charset="0"/>
              <a:buChar char="•"/>
            </a:pPr>
            <a:endParaRPr lang="en-US" sz="2000" dirty="0" smtClean="0"/>
          </a:p>
          <a:p>
            <a:pPr>
              <a:buFont typeface="Arial" pitchFamily="34" charset="0"/>
              <a:buChar char="•"/>
            </a:pPr>
            <a:r>
              <a:rPr lang="en-US" sz="2000" dirty="0" smtClean="0"/>
              <a:t>#3 types of munitions can be used in the shoot houses</a:t>
            </a:r>
          </a:p>
          <a:p>
            <a:pPr>
              <a:buFont typeface="Arial" pitchFamily="34" charset="0"/>
              <a:buChar char="•"/>
            </a:pPr>
            <a:endParaRPr lang="en-US" sz="2000" dirty="0" smtClean="0"/>
          </a:p>
          <a:p>
            <a:pPr>
              <a:buFont typeface="Arial" pitchFamily="34" charset="0"/>
              <a:buChar char="•"/>
            </a:pPr>
            <a:r>
              <a:rPr lang="en-US" sz="2000" dirty="0" smtClean="0"/>
              <a:t> Both dummy and/or live opposing force can be used </a:t>
            </a:r>
          </a:p>
          <a:p>
            <a:endParaRPr lang="en-US" sz="2000" dirty="0" smtClean="0"/>
          </a:p>
          <a:p>
            <a:pPr>
              <a:buFont typeface="Arial" pitchFamily="34" charset="0"/>
              <a:buChar char="•"/>
            </a:pPr>
            <a:r>
              <a:rPr lang="en-US" sz="2000" dirty="0" smtClean="0"/>
              <a:t>Bullet traps sit behind dummy targets</a:t>
            </a:r>
            <a:endParaRPr lang="en-US" sz="2000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5050" y="1282700"/>
            <a:ext cx="5111750" cy="383381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Shoot House AAR’s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2579794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04800"/>
            <a:ext cx="7772400" cy="990599"/>
          </a:xfrm>
        </p:spPr>
        <p:txBody>
          <a:bodyPr/>
          <a:lstStyle/>
          <a:p>
            <a:r>
              <a:rPr lang="en-US" dirty="0" smtClean="0"/>
              <a:t>Methods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1447800"/>
            <a:ext cx="8382000" cy="5029200"/>
          </a:xfrm>
        </p:spPr>
        <p:txBody>
          <a:bodyPr>
            <a:normAutofit/>
          </a:bodyPr>
          <a:lstStyle/>
          <a:p>
            <a:pPr algn="l">
              <a:buFont typeface="Arial" pitchFamily="34" charset="0"/>
              <a:buChar char="•"/>
            </a:pPr>
            <a:r>
              <a:rPr lang="en-US" sz="2400" dirty="0" smtClean="0"/>
              <a:t>Sampling done within accordance of the National Institute 	of Occupational Safety and Health (NIOSH) Manual 	of Analytical Methods (NMAM) standards </a:t>
            </a:r>
          </a:p>
          <a:p>
            <a:pPr algn="l">
              <a:buFont typeface="Arial" pitchFamily="34" charset="0"/>
              <a:buChar char="•"/>
            </a:pPr>
            <a:r>
              <a:rPr lang="en-US" sz="2400" dirty="0" smtClean="0"/>
              <a:t>Ghost Wipes</a:t>
            </a:r>
          </a:p>
          <a:p>
            <a:pPr algn="l">
              <a:buFont typeface="Arial" pitchFamily="34" charset="0"/>
              <a:buChar char="•"/>
            </a:pPr>
            <a:r>
              <a:rPr lang="en-US" sz="2400" dirty="0" smtClean="0"/>
              <a:t>GilAir Plus Pump.  Pulls air through a Cellulose Ester 	Membrane Filter, .8 micron pore size</a:t>
            </a:r>
          </a:p>
          <a:p>
            <a:pPr algn="l">
              <a:buFont typeface="Arial" pitchFamily="34" charset="0"/>
              <a:buChar char="•"/>
            </a:pPr>
            <a:r>
              <a:rPr lang="en-US" sz="2400" dirty="0" smtClean="0"/>
              <a:t>Soil samples collected using a stainless steel ager</a:t>
            </a:r>
          </a:p>
          <a:p>
            <a:pPr algn="l">
              <a:buFont typeface="Arial" pitchFamily="34" charset="0"/>
              <a:buChar char="•"/>
            </a:pPr>
            <a:r>
              <a:rPr lang="en-US" sz="2400" dirty="0" smtClean="0"/>
              <a:t>All samples were sent to Aberdeen Proving Grounds, 	Maryland for analysis.</a:t>
            </a:r>
          </a:p>
          <a:p>
            <a:pPr algn="l">
              <a:buFont typeface="Arial" pitchFamily="34" charset="0"/>
              <a:buChar char="•"/>
            </a:pPr>
            <a:r>
              <a:rPr lang="en-US" sz="2400" dirty="0" smtClean="0"/>
              <a:t>Lead averages for soil in the Fort Riley area are typically 	below 	20mg/kg, when uncontaminated </a:t>
            </a:r>
          </a:p>
          <a:p>
            <a:pPr algn="l">
              <a:buFont typeface="Arial" pitchFamily="34" charset="0"/>
              <a:buChar char="•"/>
            </a:pPr>
            <a:r>
              <a:rPr lang="en-US" sz="2400" dirty="0" smtClean="0"/>
              <a:t>(Dr. Hettiarachchi of the Agronomy Department, KSU)  </a:t>
            </a:r>
          </a:p>
          <a:p>
            <a:pPr algn="l">
              <a:buFont typeface="Arial" pitchFamily="34" charset="0"/>
              <a:buChar char="•"/>
            </a:pPr>
            <a:endParaRPr lang="en-US" dirty="0" smtClean="0"/>
          </a:p>
          <a:p>
            <a:pPr algn="l"/>
            <a:endParaRPr lang="en-US" dirty="0" smtClean="0"/>
          </a:p>
          <a:p>
            <a:pPr algn="l">
              <a:buFont typeface="Arial" pitchFamily="34" charset="0"/>
              <a:buChar char="•"/>
            </a:pPr>
            <a:endParaRPr lang="en-US" dirty="0" smtClean="0"/>
          </a:p>
          <a:p>
            <a:pPr algn="l">
              <a:buFont typeface="Arial" pitchFamily="34" charset="0"/>
              <a:buChar char="•"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" y="304800"/>
            <a:ext cx="8763000" cy="1295400"/>
          </a:xfrm>
        </p:spPr>
        <p:txBody>
          <a:bodyPr>
            <a:normAutofit/>
          </a:bodyPr>
          <a:lstStyle/>
          <a:p>
            <a:r>
              <a:rPr lang="en-US" sz="4000" dirty="0" smtClean="0"/>
              <a:t>SAMPLING / ANALYTICAL </a:t>
            </a:r>
            <a:br>
              <a:rPr lang="en-US" sz="4000" dirty="0" smtClean="0"/>
            </a:br>
            <a:r>
              <a:rPr lang="en-US" sz="4000" dirty="0" smtClean="0"/>
              <a:t>RESULTS</a:t>
            </a:r>
            <a:endParaRPr lang="en-US" sz="4000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552914242"/>
              </p:ext>
            </p:extLst>
          </p:nvPr>
        </p:nvGraphicFramePr>
        <p:xfrm>
          <a:off x="990600" y="2057399"/>
          <a:ext cx="7162800" cy="4191000"/>
        </p:xfrm>
        <a:graphic>
          <a:graphicData uri="http://schemas.openxmlformats.org/drawingml/2006/table">
            <a:tbl>
              <a:tblPr firstRow="1" firstCol="1" bandRow="1"/>
              <a:tblGrid>
                <a:gridCol w="879642"/>
                <a:gridCol w="1003810"/>
                <a:gridCol w="1020266"/>
                <a:gridCol w="953693"/>
                <a:gridCol w="1163133"/>
                <a:gridCol w="1050184"/>
                <a:gridCol w="1092072"/>
              </a:tblGrid>
              <a:tr h="1190344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RANGE #</a:t>
                      </a:r>
                      <a:endParaRPr lang="en-US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BUILDING #</a:t>
                      </a:r>
                      <a:endParaRPr lang="en-US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SAMPLE TYPE / TIME COLLECTED</a:t>
                      </a:r>
                      <a:endParaRPr lang="en-US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# APPLIED TO SAMPLE</a:t>
                      </a:r>
                      <a:endParaRPr lang="en-US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AREA  COLLECTED</a:t>
                      </a:r>
                      <a:endParaRPr lang="en-US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ADITIONAL INFO</a:t>
                      </a:r>
                      <a:endParaRPr lang="en-US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DATA RESULTS</a:t>
                      </a:r>
                      <a:endParaRPr lang="en-US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2786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2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99135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WIPE / 0820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8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WINDOW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AMMO SHED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25</a:t>
                      </a:r>
                      <a:r>
                        <a:rPr lang="en-US" sz="1100" dirty="0">
                          <a:effectLst/>
                          <a:latin typeface="Calibri"/>
                          <a:ea typeface="Calibri"/>
                          <a:cs typeface="Calibri"/>
                        </a:rPr>
                        <a:t>µ</a:t>
                      </a:r>
                      <a:r>
                        <a:rPr lang="en-US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g/wipe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5574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7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DOWN RANGE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WIPE / 0905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16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MACHINE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TARGET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90</a:t>
                      </a:r>
                      <a:r>
                        <a:rPr lang="en-US" sz="1100" dirty="0">
                          <a:effectLst/>
                          <a:latin typeface="Calibri"/>
                          <a:ea typeface="Calibri"/>
                          <a:cs typeface="Calibri"/>
                        </a:rPr>
                        <a:t>µ</a:t>
                      </a:r>
                      <a:r>
                        <a:rPr lang="en-US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g/wipe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5574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7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DOWN RANGE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SOIL / 0911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17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BURM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TARGET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400mg/kg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5574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9 / 10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DOWN RANGE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SOIL / 0930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20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BURM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TARGET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72</a:t>
                      </a:r>
                      <a:r>
                        <a:rPr lang="en-US" sz="1100" dirty="0">
                          <a:effectLst/>
                          <a:latin typeface="Calibri"/>
                          <a:ea typeface="Calibri"/>
                          <a:cs typeface="Calibri"/>
                        </a:rPr>
                        <a:t>µ</a:t>
                      </a:r>
                      <a:r>
                        <a:rPr lang="en-US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g/kg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5574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6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DOWN RANGE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WIPE / 0942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22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IRON MADEN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TARGET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1,100</a:t>
                      </a:r>
                      <a:r>
                        <a:rPr lang="en-US" sz="1100" dirty="0">
                          <a:effectLst/>
                          <a:latin typeface="Calibri"/>
                          <a:ea typeface="Calibri"/>
                          <a:cs typeface="Calibri"/>
                        </a:rPr>
                        <a:t>µ</a:t>
                      </a:r>
                      <a:r>
                        <a:rPr lang="en-US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g/wipe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5574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6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DOWN RANGE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SOIL / 0945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23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BURM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TARGET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2,500mg/kg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" name="Rectangle 1"/>
          <p:cNvSpPr>
            <a:spLocks noGrp="1" noChangeArrowheads="1"/>
          </p:cNvSpPr>
          <p:nvPr>
            <p:ph type="subTitle" idx="1"/>
          </p:nvPr>
        </p:nvSpPr>
        <p:spPr bwMode="auto">
          <a:xfrm>
            <a:off x="228600" y="1676400"/>
            <a:ext cx="8610600" cy="495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324089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685800"/>
            <a:ext cx="9144000" cy="12192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Sampling / Analytical Results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1752600"/>
            <a:ext cx="8686800" cy="4876800"/>
          </a:xfrm>
        </p:spPr>
        <p:txBody>
          <a:bodyPr/>
          <a:lstStyle/>
          <a:p>
            <a:pPr algn="l"/>
            <a:endParaRPr lang="en-US" dirty="0" smtClean="0"/>
          </a:p>
          <a:p>
            <a:pPr algn="l">
              <a:buFont typeface="Arial" pitchFamily="34" charset="0"/>
              <a:buChar char="•"/>
            </a:pPr>
            <a:r>
              <a:rPr lang="en-US" dirty="0" smtClean="0"/>
              <a:t>Peri- Impact Area </a:t>
            </a:r>
          </a:p>
          <a:p>
            <a:pPr algn="l">
              <a:buFont typeface="Arial" pitchFamily="34" charset="0"/>
              <a:buChar char="•"/>
            </a:pPr>
            <a:endParaRPr lang="en-US" dirty="0" smtClean="0"/>
          </a:p>
          <a:p>
            <a:pPr algn="l">
              <a:buFont typeface="Arial" pitchFamily="34" charset="0"/>
              <a:buChar char="•"/>
            </a:pPr>
            <a:r>
              <a:rPr lang="en-US" dirty="0" smtClean="0"/>
              <a:t>Shoot House 1 &amp; 5, GENERAL AREA air samples collected while in use and not in use</a:t>
            </a:r>
          </a:p>
          <a:p>
            <a:pPr algn="l">
              <a:buFont typeface="Arial" pitchFamily="34" charset="0"/>
              <a:buChar char="•"/>
            </a:pPr>
            <a:endParaRPr lang="en-US" dirty="0" smtClean="0"/>
          </a:p>
          <a:p>
            <a:pPr algn="l">
              <a:buFont typeface="Arial" pitchFamily="34" charset="0"/>
              <a:buChar char="•"/>
            </a:pPr>
            <a:r>
              <a:rPr lang="en-US" dirty="0" smtClean="0"/>
              <a:t>Shoot House 5</a:t>
            </a:r>
          </a:p>
          <a:p>
            <a:pPr algn="l">
              <a:buFont typeface="Arial" pitchFamily="34" charset="0"/>
              <a:buChar char="•"/>
            </a:pPr>
            <a:endParaRPr lang="en-US" dirty="0" smtClean="0"/>
          </a:p>
          <a:p>
            <a:pPr algn="l">
              <a:buFont typeface="Arial" pitchFamily="34" charset="0"/>
              <a:buChar char="•"/>
            </a:pPr>
            <a:r>
              <a:rPr lang="en-US" dirty="0" smtClean="0"/>
              <a:t>Shoot House 1 </a:t>
            </a:r>
          </a:p>
          <a:p>
            <a:pPr algn="l">
              <a:buFont typeface="Arial" pitchFamily="34" charset="0"/>
              <a:buChar char="•"/>
            </a:pPr>
            <a:endParaRPr lang="en-US" dirty="0" smtClean="0"/>
          </a:p>
          <a:p>
            <a:pPr algn="l">
              <a:buFont typeface="Arial" pitchFamily="34" charset="0"/>
              <a:buChar char="•"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04800"/>
            <a:ext cx="9144000" cy="1295400"/>
          </a:xfrm>
        </p:spPr>
        <p:txBody>
          <a:bodyPr/>
          <a:lstStyle/>
          <a:p>
            <a:r>
              <a:rPr lang="en-US" dirty="0" smtClean="0"/>
              <a:t>Discussion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28800"/>
            <a:ext cx="8229600" cy="3810000"/>
          </a:xfrm>
        </p:spPr>
        <p:txBody>
          <a:bodyPr>
            <a:normAutofit fontScale="92500" lnSpcReduction="20000"/>
          </a:bodyPr>
          <a:lstStyle/>
          <a:p>
            <a:endParaRPr lang="en-US" dirty="0" smtClean="0"/>
          </a:p>
          <a:p>
            <a:endParaRPr lang="en-US" dirty="0" smtClean="0"/>
          </a:p>
          <a:p>
            <a:r>
              <a:rPr lang="en-US" dirty="0" smtClean="0"/>
              <a:t>All areas before the firing lines tested negative for the presence of lead with one exception, range 2 ammo shed</a:t>
            </a:r>
          </a:p>
          <a:p>
            <a:endParaRPr lang="en-US" dirty="0" smtClean="0"/>
          </a:p>
          <a:p>
            <a:endParaRPr lang="en-US" dirty="0" smtClean="0"/>
          </a:p>
          <a:p>
            <a:r>
              <a:rPr lang="en-US" dirty="0" smtClean="0"/>
              <a:t>This led to follow ups with range personnel and the personnel from the Ammunition Supply Point to determine a possible cause</a:t>
            </a:r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 smtClean="0"/>
              <a:t>Discussion</a:t>
            </a:r>
            <a:endParaRPr lang="en-US" sz="3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idx="2"/>
          </p:nvPr>
        </p:nvSpPr>
        <p:spPr/>
        <p:txBody>
          <a:bodyPr>
            <a:normAutofit lnSpcReduction="10000"/>
          </a:bodyPr>
          <a:lstStyle/>
          <a:p>
            <a:pPr>
              <a:buFont typeface="Arial" pitchFamily="34" charset="0"/>
              <a:buChar char="•"/>
            </a:pPr>
            <a:endParaRPr lang="en-US" dirty="0" smtClean="0"/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 Down range lead was found to be present in multiple locations</a:t>
            </a:r>
          </a:p>
          <a:p>
            <a:endParaRPr lang="en-US" dirty="0" smtClean="0"/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Range 7 pop-up target lifter: 90µg/wipe</a:t>
            </a:r>
          </a:p>
          <a:p>
            <a:pPr>
              <a:buFont typeface="Arial" pitchFamily="34" charset="0"/>
              <a:buChar char="•"/>
            </a:pPr>
            <a:endParaRPr lang="en-US" dirty="0" smtClean="0"/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Range 9/10 pop-up target lifter  tested below the LOQ</a:t>
            </a:r>
          </a:p>
          <a:p>
            <a:pPr>
              <a:buFont typeface="Arial" pitchFamily="34" charset="0"/>
              <a:buChar char="•"/>
            </a:pPr>
            <a:endParaRPr lang="en-US" dirty="0" smtClean="0"/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Range 7 berm soil: 400mg/kg</a:t>
            </a:r>
          </a:p>
          <a:p>
            <a:pPr>
              <a:buFont typeface="Arial" pitchFamily="34" charset="0"/>
              <a:buChar char="•"/>
            </a:pPr>
            <a:endParaRPr lang="en-US" dirty="0" smtClean="0"/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Range 9/10 berm soil: 72mg/kg </a:t>
            </a:r>
          </a:p>
          <a:p>
            <a:endParaRPr lang="en-US" dirty="0" smtClean="0"/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Range 6 soil below iron maiden: 2,500mg/kg</a:t>
            </a:r>
          </a:p>
          <a:p>
            <a:pPr>
              <a:buFont typeface="Arial" pitchFamily="34" charset="0"/>
              <a:buChar char="•"/>
            </a:pPr>
            <a:endParaRPr lang="en-US" dirty="0" smtClean="0"/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Range 6 Iron maiden: 1,100µg/wipe</a:t>
            </a:r>
          </a:p>
          <a:p>
            <a:pPr>
              <a:buFont typeface="Arial" pitchFamily="34" charset="0"/>
              <a:buChar char="•"/>
            </a:pPr>
            <a:endParaRPr lang="en-US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7034" y="273050"/>
            <a:ext cx="4387782" cy="585311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3600" dirty="0" smtClean="0"/>
              <a:t>Safety Protocol</a:t>
            </a:r>
            <a:endParaRPr lang="en-US" sz="3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idx="2"/>
          </p:nvPr>
        </p:nvSpPr>
        <p:spPr/>
        <p:txBody>
          <a:bodyPr>
            <a:normAutofit lnSpcReduction="10000"/>
          </a:bodyPr>
          <a:lstStyle/>
          <a:p>
            <a:endParaRPr lang="en-US" dirty="0" smtClean="0"/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 </a:t>
            </a:r>
            <a:r>
              <a:rPr lang="en-US" sz="2000" dirty="0" smtClean="0"/>
              <a:t>Personnel wear leather gloves down range</a:t>
            </a:r>
          </a:p>
          <a:p>
            <a:pPr>
              <a:buFont typeface="Arial" pitchFamily="34" charset="0"/>
              <a:buChar char="•"/>
            </a:pPr>
            <a:endParaRPr lang="en-US" sz="2000" dirty="0" smtClean="0"/>
          </a:p>
          <a:p>
            <a:pPr>
              <a:buFont typeface="Arial" pitchFamily="34" charset="0"/>
              <a:buChar char="•"/>
            </a:pPr>
            <a:r>
              <a:rPr lang="en-US" sz="2000" dirty="0" smtClean="0"/>
              <a:t> Closed cab mowers are used down range</a:t>
            </a:r>
          </a:p>
          <a:p>
            <a:pPr>
              <a:buFont typeface="Arial" pitchFamily="34" charset="0"/>
              <a:buChar char="•"/>
            </a:pPr>
            <a:endParaRPr lang="en-US" sz="2000" dirty="0" smtClean="0"/>
          </a:p>
          <a:p>
            <a:pPr>
              <a:buFont typeface="Arial" pitchFamily="34" charset="0"/>
              <a:buChar char="•"/>
            </a:pPr>
            <a:r>
              <a:rPr lang="en-US" sz="2000" dirty="0" smtClean="0"/>
              <a:t> Protective berm repairs done with closed cab Bobcat</a:t>
            </a:r>
          </a:p>
          <a:p>
            <a:pPr>
              <a:buFont typeface="Arial" pitchFamily="34" charset="0"/>
              <a:buChar char="•"/>
            </a:pPr>
            <a:endParaRPr lang="en-US" sz="2000" dirty="0" smtClean="0"/>
          </a:p>
          <a:p>
            <a:pPr>
              <a:buFont typeface="Arial" pitchFamily="34" charset="0"/>
              <a:buChar char="•"/>
            </a:pPr>
            <a:r>
              <a:rPr lang="en-US" sz="2000" dirty="0" smtClean="0"/>
              <a:t>Peri-Impact area samples all tested negative for the presence of lead</a:t>
            </a:r>
            <a:endParaRPr lang="en-US" sz="2000" dirty="0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6365" y="273526"/>
            <a:ext cx="4389120" cy="585216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 smtClean="0"/>
              <a:t>Shoot Houses</a:t>
            </a:r>
            <a:endParaRPr lang="en-US" sz="32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en-US" dirty="0" smtClean="0"/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 Shoot house 1 average mean for GENERAL AREA air samples while in use: 12.15µg/m³ </a:t>
            </a:r>
          </a:p>
          <a:p>
            <a:endParaRPr lang="en-US" dirty="0" smtClean="0"/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Shoot house 5 average mean for GENERAL AREA air samples while in use: 11.43µg/m³</a:t>
            </a:r>
          </a:p>
          <a:p>
            <a:pPr>
              <a:buFont typeface="Arial" pitchFamily="34" charset="0"/>
              <a:buChar char="•"/>
            </a:pPr>
            <a:endParaRPr lang="en-US" dirty="0" smtClean="0"/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 Highest air/lead sample collected from shoot house 1: 24µg/m³ over an 8 hour period</a:t>
            </a:r>
          </a:p>
          <a:p>
            <a:pPr>
              <a:buFont typeface="Arial" pitchFamily="34" charset="0"/>
              <a:buChar char="•"/>
            </a:pPr>
            <a:endParaRPr lang="en-US" dirty="0" smtClean="0"/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Highest air/lead sample collected from shoot house 5: 32µg/m³ over an 7 hour period</a:t>
            </a:r>
          </a:p>
          <a:p>
            <a:pPr>
              <a:buFont typeface="Arial" pitchFamily="34" charset="0"/>
              <a:buChar char="•"/>
            </a:pPr>
            <a:endParaRPr lang="en-US" dirty="0" smtClean="0"/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OSHA Action Level for lead: 30µg/m³ over an 8 hour period     </a:t>
            </a:r>
            <a:endParaRPr lang="en-US" dirty="0"/>
          </a:p>
        </p:txBody>
      </p:sp>
      <p:pic>
        <p:nvPicPr>
          <p:cNvPr id="5" name="Content Placeholder 3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5050" y="1282700"/>
            <a:ext cx="5111750" cy="383381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 smtClean="0"/>
              <a:t>Shoot Houses</a:t>
            </a:r>
            <a:endParaRPr lang="en-US" sz="32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idx="2"/>
          </p:nvPr>
        </p:nvSpPr>
        <p:spPr/>
        <p:txBody>
          <a:bodyPr>
            <a:normAutofit fontScale="92500"/>
          </a:bodyPr>
          <a:lstStyle/>
          <a:p>
            <a:endParaRPr lang="en-US" dirty="0" smtClean="0"/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 </a:t>
            </a:r>
            <a:r>
              <a:rPr lang="en-US" sz="1800" dirty="0" smtClean="0"/>
              <a:t>Bullet traps and targets tested positive for the presence of lead with ghost wipes</a:t>
            </a:r>
          </a:p>
          <a:p>
            <a:pPr>
              <a:buFont typeface="Arial" pitchFamily="34" charset="0"/>
              <a:buChar char="•"/>
            </a:pPr>
            <a:endParaRPr lang="en-US" sz="1800" dirty="0" smtClean="0"/>
          </a:p>
          <a:p>
            <a:pPr>
              <a:buFont typeface="Arial" pitchFamily="34" charset="0"/>
              <a:buChar char="•"/>
            </a:pPr>
            <a:r>
              <a:rPr lang="en-US" sz="1800" dirty="0" smtClean="0"/>
              <a:t> During repairs to Shoot House 1 air samples tested: 680µg/m³ and 850µg/m³, over 1.5 hours</a:t>
            </a:r>
          </a:p>
          <a:p>
            <a:pPr>
              <a:buFont typeface="Arial" pitchFamily="34" charset="0"/>
              <a:buChar char="•"/>
            </a:pPr>
            <a:endParaRPr lang="en-US" sz="1800" dirty="0" smtClean="0"/>
          </a:p>
          <a:p>
            <a:pPr>
              <a:buFont typeface="Arial" pitchFamily="34" charset="0"/>
              <a:buChar char="•"/>
            </a:pPr>
            <a:r>
              <a:rPr lang="en-US" sz="1800" dirty="0" smtClean="0"/>
              <a:t>Full OSHA safety standards were followed during repairs</a:t>
            </a:r>
          </a:p>
          <a:p>
            <a:pPr>
              <a:buFont typeface="Arial" pitchFamily="34" charset="0"/>
              <a:buChar char="•"/>
            </a:pPr>
            <a:endParaRPr lang="en-US" sz="1800" dirty="0" smtClean="0"/>
          </a:p>
          <a:p>
            <a:pPr>
              <a:buFont typeface="Arial" pitchFamily="34" charset="0"/>
              <a:buChar char="•"/>
            </a:pPr>
            <a:r>
              <a:rPr lang="en-US" sz="1800" dirty="0" smtClean="0"/>
              <a:t>Follow up blood tests were collected  </a:t>
            </a:r>
            <a:endParaRPr lang="en-US" sz="1800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0848" y="273526"/>
            <a:ext cx="3300153" cy="585216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304800"/>
            <a:ext cx="9144000" cy="838199"/>
          </a:xfrm>
        </p:spPr>
        <p:txBody>
          <a:bodyPr/>
          <a:lstStyle/>
          <a:p>
            <a:r>
              <a:rPr lang="en-US" dirty="0" smtClean="0"/>
              <a:t>Recommendations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81000" y="1371600"/>
            <a:ext cx="8458200" cy="5486400"/>
          </a:xfrm>
        </p:spPr>
        <p:txBody>
          <a:bodyPr>
            <a:normAutofit fontScale="92500" lnSpcReduction="20000"/>
          </a:bodyPr>
          <a:lstStyle/>
          <a:p>
            <a:pPr algn="l">
              <a:buFont typeface="Arial" pitchFamily="34" charset="0"/>
              <a:buChar char="•"/>
            </a:pPr>
            <a:endParaRPr lang="en-US" dirty="0" smtClean="0"/>
          </a:p>
          <a:p>
            <a:pPr algn="l">
              <a:buFont typeface="Arial" pitchFamily="34" charset="0"/>
              <a:buChar char="•"/>
            </a:pPr>
            <a:r>
              <a:rPr lang="en-US" dirty="0" smtClean="0"/>
              <a:t>Enforcement of Range SOP for spent shell casings </a:t>
            </a:r>
          </a:p>
          <a:p>
            <a:pPr algn="l">
              <a:buFont typeface="Arial" pitchFamily="34" charset="0"/>
              <a:buChar char="•"/>
            </a:pPr>
            <a:r>
              <a:rPr lang="en-US" dirty="0" smtClean="0"/>
              <a:t>Insure that currents safety precautions for mowing 	down range are affective</a:t>
            </a:r>
          </a:p>
          <a:p>
            <a:pPr algn="l">
              <a:buFont typeface="Arial" pitchFamily="34" charset="0"/>
              <a:buChar char="•"/>
            </a:pPr>
            <a:r>
              <a:rPr lang="en-US" dirty="0" smtClean="0"/>
              <a:t>Continue monitoring and testing the surrounding 	environment </a:t>
            </a:r>
          </a:p>
          <a:p>
            <a:pPr algn="l">
              <a:buFont typeface="Arial" pitchFamily="34" charset="0"/>
              <a:buChar char="•"/>
            </a:pPr>
            <a:r>
              <a:rPr lang="en-US" dirty="0" smtClean="0"/>
              <a:t>Hands need to be washed with a degreaser soap after </a:t>
            </a:r>
            <a:r>
              <a:rPr lang="en-US" dirty="0" smtClean="0"/>
              <a:t>	handling </a:t>
            </a:r>
            <a:r>
              <a:rPr lang="en-US" dirty="0" smtClean="0"/>
              <a:t>anything that has been down range, </a:t>
            </a:r>
            <a:r>
              <a:rPr lang="en-US" dirty="0" smtClean="0"/>
              <a:t>	firing </a:t>
            </a:r>
            <a:r>
              <a:rPr lang="en-US" dirty="0" smtClean="0"/>
              <a:t>a weapon, collecting </a:t>
            </a:r>
            <a:r>
              <a:rPr lang="en-US" dirty="0" smtClean="0"/>
              <a:t>brass, </a:t>
            </a:r>
            <a:r>
              <a:rPr lang="en-US" dirty="0" smtClean="0"/>
              <a:t>after handling </a:t>
            </a:r>
            <a:r>
              <a:rPr lang="en-US" dirty="0" smtClean="0"/>
              <a:t>	ammunition, and after being in a shoot house</a:t>
            </a:r>
            <a:endParaRPr lang="en-US" dirty="0" smtClean="0"/>
          </a:p>
          <a:p>
            <a:pPr algn="l">
              <a:buFont typeface="Arial" pitchFamily="34" charset="0"/>
              <a:buChar char="•"/>
            </a:pPr>
            <a:r>
              <a:rPr lang="en-US" dirty="0" smtClean="0"/>
              <a:t>Sample clothing of employees/soldiers after using 	shoot houses for lead</a:t>
            </a:r>
          </a:p>
          <a:p>
            <a:pPr algn="l">
              <a:buFont typeface="Arial" pitchFamily="34" charset="0"/>
              <a:buChar char="•"/>
            </a:pPr>
            <a:r>
              <a:rPr lang="en-US" dirty="0" smtClean="0"/>
              <a:t> Sample air/lead levels in shoot houses where 	Special Operations soldiers train</a:t>
            </a:r>
          </a:p>
          <a:p>
            <a:pPr algn="l"/>
            <a:r>
              <a:rPr lang="en-US" dirty="0" smtClean="0"/>
              <a:t>  </a:t>
            </a:r>
          </a:p>
          <a:p>
            <a:pPr algn="l">
              <a:buFont typeface="Arial" pitchFamily="34" charset="0"/>
              <a:buChar char="•"/>
            </a:pPr>
            <a:endParaRPr lang="en-US" dirty="0" smtClean="0"/>
          </a:p>
          <a:p>
            <a:pPr algn="l">
              <a:buFont typeface="Arial" pitchFamily="34" charset="0"/>
              <a:buChar char="•"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RISK vs. BENEFITS 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en-US" dirty="0" smtClean="0"/>
              <a:t>Training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pPr algn="ctr"/>
            <a:r>
              <a:rPr lang="en-US" dirty="0" smtClean="0"/>
              <a:t>fatalities </a:t>
            </a:r>
            <a:endParaRPr lang="en-US" dirty="0"/>
          </a:p>
        </p:txBody>
      </p:sp>
      <p:pic>
        <p:nvPicPr>
          <p:cNvPr id="10" name="Content Placeholder 9"/>
          <p:cNvPicPr>
            <a:picLocks noGrp="1" noChangeAspect="1"/>
          </p:cNvPicPr>
          <p:nvPr>
            <p:ph sz="quarter" idx="4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200" y="2362200"/>
            <a:ext cx="4041775" cy="3031331"/>
          </a:xfrm>
        </p:spPr>
      </p:pic>
      <p:pic>
        <p:nvPicPr>
          <p:cNvPr id="6" name="Content Placeholder 5"/>
          <p:cNvPicPr>
            <a:picLocks noGrp="1" noChangeAspect="1"/>
          </p:cNvPicPr>
          <p:nvPr>
            <p:ph sz="quarter" idx="2"/>
          </p:nvPr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2362200"/>
            <a:ext cx="3911600" cy="3048000"/>
          </a:xfrm>
        </p:spPr>
      </p:pic>
    </p:spTree>
    <p:extLst>
      <p:ext uri="{BB962C8B-B14F-4D97-AF65-F5344CB8AC3E}">
        <p14:creationId xmlns="" xmlns:p14="http://schemas.microsoft.com/office/powerpoint/2010/main" val="2338990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Field Experience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1" y="1828799"/>
            <a:ext cx="7069318" cy="4701096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381000"/>
            <a:ext cx="9144000" cy="1676399"/>
          </a:xfrm>
        </p:spPr>
        <p:txBody>
          <a:bodyPr>
            <a:normAutofit/>
          </a:bodyPr>
          <a:lstStyle/>
          <a:p>
            <a:r>
              <a:rPr lang="en-US" dirty="0" smtClean="0"/>
              <a:t>Fort Riley Public Health</a:t>
            </a:r>
            <a:br>
              <a:rPr lang="en-US" dirty="0" smtClean="0"/>
            </a:b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81000" y="1600200"/>
            <a:ext cx="8229600" cy="5257800"/>
          </a:xfrm>
        </p:spPr>
        <p:txBody>
          <a:bodyPr/>
          <a:lstStyle/>
          <a:p>
            <a:pPr algn="l"/>
            <a:r>
              <a:rPr lang="en-US" sz="3600" u="sng" dirty="0" smtClean="0"/>
              <a:t>Six Departments make up Ft. Riley Public Health:</a:t>
            </a:r>
          </a:p>
          <a:p>
            <a:pPr algn="l">
              <a:buFont typeface="Arial" pitchFamily="34" charset="0"/>
              <a:buChar char="•"/>
            </a:pPr>
            <a:endParaRPr lang="en-US" dirty="0" smtClean="0"/>
          </a:p>
          <a:p>
            <a:pPr algn="l">
              <a:buFont typeface="Arial" pitchFamily="34" charset="0"/>
              <a:buChar char="•"/>
            </a:pPr>
            <a:r>
              <a:rPr lang="en-US" dirty="0" smtClean="0"/>
              <a:t>Environmental Health</a:t>
            </a:r>
          </a:p>
          <a:p>
            <a:pPr algn="l">
              <a:buFont typeface="Arial" pitchFamily="34" charset="0"/>
              <a:buChar char="•"/>
            </a:pPr>
            <a:r>
              <a:rPr lang="en-US" dirty="0" smtClean="0"/>
              <a:t>Public Health Nursing </a:t>
            </a:r>
          </a:p>
          <a:p>
            <a:pPr algn="l">
              <a:buFont typeface="Arial" pitchFamily="34" charset="0"/>
              <a:buChar char="•"/>
            </a:pPr>
            <a:r>
              <a:rPr lang="en-US" dirty="0" smtClean="0"/>
              <a:t>Industrial Hygiene</a:t>
            </a:r>
          </a:p>
          <a:p>
            <a:pPr algn="l">
              <a:buFont typeface="Arial" pitchFamily="34" charset="0"/>
              <a:buChar char="•"/>
            </a:pPr>
            <a:r>
              <a:rPr lang="en-US" dirty="0" smtClean="0"/>
              <a:t>Veterinary Services</a:t>
            </a:r>
          </a:p>
          <a:p>
            <a:pPr algn="l">
              <a:buFont typeface="Arial" pitchFamily="34" charset="0"/>
              <a:buChar char="•"/>
            </a:pPr>
            <a:r>
              <a:rPr lang="en-US" dirty="0" smtClean="0"/>
              <a:t>Occupational Health</a:t>
            </a:r>
          </a:p>
          <a:p>
            <a:pPr algn="l">
              <a:buFont typeface="Arial" pitchFamily="34" charset="0"/>
              <a:buChar char="•"/>
            </a:pPr>
            <a:r>
              <a:rPr lang="en-US" dirty="0" smtClean="0"/>
              <a:t>Army Hearing Conservation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 smtClean="0"/>
              <a:t>Environmental </a:t>
            </a:r>
            <a:br>
              <a:rPr lang="en-US" sz="3200" dirty="0" smtClean="0"/>
            </a:br>
            <a:r>
              <a:rPr lang="en-US" sz="3200" dirty="0" smtClean="0"/>
              <a:t>Health</a:t>
            </a:r>
            <a:endParaRPr lang="en-US" sz="32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idx="2"/>
          </p:nvPr>
        </p:nvSpPr>
        <p:spPr/>
        <p:txBody>
          <a:bodyPr>
            <a:normAutofit lnSpcReduction="10000"/>
          </a:bodyPr>
          <a:lstStyle/>
          <a:p>
            <a:endParaRPr lang="en-US" dirty="0" smtClean="0"/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 </a:t>
            </a:r>
            <a:r>
              <a:rPr lang="en-US" sz="2000" dirty="0" smtClean="0"/>
              <a:t>Food Court Inspections</a:t>
            </a:r>
          </a:p>
          <a:p>
            <a:pPr>
              <a:buFont typeface="Arial" pitchFamily="34" charset="0"/>
              <a:buChar char="•"/>
            </a:pPr>
            <a:endParaRPr lang="en-US" sz="2000" dirty="0" smtClean="0"/>
          </a:p>
          <a:p>
            <a:pPr>
              <a:buFont typeface="Arial" pitchFamily="34" charset="0"/>
              <a:buChar char="•"/>
            </a:pPr>
            <a:r>
              <a:rPr lang="en-US" sz="2000" dirty="0" smtClean="0"/>
              <a:t>Inspection of the Child Development Centers</a:t>
            </a:r>
          </a:p>
          <a:p>
            <a:pPr>
              <a:buFont typeface="Arial" pitchFamily="34" charset="0"/>
              <a:buChar char="•"/>
            </a:pPr>
            <a:endParaRPr lang="en-US" sz="2000" dirty="0" smtClean="0"/>
          </a:p>
          <a:p>
            <a:pPr>
              <a:buFont typeface="Arial" pitchFamily="34" charset="0"/>
              <a:buChar char="•"/>
            </a:pPr>
            <a:r>
              <a:rPr lang="en-US" sz="2000" dirty="0" smtClean="0"/>
              <a:t>Arthropod surveillance</a:t>
            </a:r>
          </a:p>
          <a:p>
            <a:pPr>
              <a:buFont typeface="Arial" pitchFamily="34" charset="0"/>
              <a:buChar char="•"/>
            </a:pPr>
            <a:endParaRPr lang="en-US" sz="2000" dirty="0" smtClean="0"/>
          </a:p>
          <a:p>
            <a:pPr>
              <a:buFont typeface="Arial" pitchFamily="34" charset="0"/>
              <a:buChar char="•"/>
            </a:pPr>
            <a:r>
              <a:rPr lang="en-US" sz="2000" dirty="0" smtClean="0"/>
              <a:t>Water Quality Surveillance</a:t>
            </a:r>
          </a:p>
          <a:p>
            <a:pPr>
              <a:buFont typeface="Arial" pitchFamily="34" charset="0"/>
              <a:buChar char="•"/>
            </a:pPr>
            <a:endParaRPr lang="en-US" sz="2000" dirty="0" smtClean="0"/>
          </a:p>
          <a:p>
            <a:pPr>
              <a:buFont typeface="Arial" pitchFamily="34" charset="0"/>
              <a:buChar char="•"/>
            </a:pPr>
            <a:r>
              <a:rPr lang="en-US" sz="2000" dirty="0" smtClean="0"/>
              <a:t>Inspections of Irwin Army Community Hospitals pharmacy</a:t>
            </a:r>
          </a:p>
          <a:p>
            <a:pPr>
              <a:buFont typeface="Arial" pitchFamily="34" charset="0"/>
              <a:buChar char="•"/>
            </a:pPr>
            <a:endParaRPr lang="en-US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5512" y="273050"/>
            <a:ext cx="4390826" cy="585311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838200"/>
            <a:ext cx="9144000" cy="838199"/>
          </a:xfrm>
        </p:spPr>
        <p:txBody>
          <a:bodyPr/>
          <a:lstStyle/>
          <a:p>
            <a:r>
              <a:rPr lang="en-US" dirty="0" smtClean="0"/>
              <a:t>Public Health Nursing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1981200"/>
            <a:ext cx="7772400" cy="4876800"/>
          </a:xfrm>
        </p:spPr>
        <p:txBody>
          <a:bodyPr/>
          <a:lstStyle/>
          <a:p>
            <a:endParaRPr lang="en-US" dirty="0" smtClean="0"/>
          </a:p>
          <a:p>
            <a:pPr algn="l">
              <a:buFont typeface="Arial" pitchFamily="34" charset="0"/>
              <a:buChar char="•"/>
            </a:pPr>
            <a:r>
              <a:rPr lang="en-US" dirty="0" smtClean="0"/>
              <a:t>Inspections </a:t>
            </a:r>
            <a:r>
              <a:rPr lang="en-US" dirty="0" smtClean="0"/>
              <a:t>of the Child Development Centers</a:t>
            </a:r>
          </a:p>
          <a:p>
            <a:pPr algn="l">
              <a:buFont typeface="Arial" pitchFamily="34" charset="0"/>
              <a:buChar char="•"/>
            </a:pPr>
            <a:endParaRPr lang="en-US" dirty="0" smtClean="0"/>
          </a:p>
          <a:p>
            <a:pPr algn="l">
              <a:buFont typeface="Arial" pitchFamily="34" charset="0"/>
              <a:buChar char="•"/>
            </a:pPr>
            <a:r>
              <a:rPr lang="en-US" dirty="0" smtClean="0"/>
              <a:t>Investigate any reportable diseases</a:t>
            </a:r>
          </a:p>
          <a:p>
            <a:pPr algn="l">
              <a:buFont typeface="Arial" pitchFamily="34" charset="0"/>
              <a:buChar char="•"/>
            </a:pPr>
            <a:endParaRPr lang="en-US" dirty="0" smtClean="0"/>
          </a:p>
          <a:p>
            <a:pPr algn="l">
              <a:buFont typeface="Arial" pitchFamily="34" charset="0"/>
              <a:buChar char="•"/>
            </a:pPr>
            <a:r>
              <a:rPr lang="en-US" dirty="0" smtClean="0"/>
              <a:t>Enter data into Nation Wide data system for the military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609600"/>
            <a:ext cx="3008313" cy="1162050"/>
          </a:xfrm>
        </p:spPr>
        <p:txBody>
          <a:bodyPr>
            <a:noAutofit/>
          </a:bodyPr>
          <a:lstStyle/>
          <a:p>
            <a:r>
              <a:rPr lang="en-US" sz="3600" dirty="0" smtClean="0"/>
              <a:t>Industrial Hygiene</a:t>
            </a:r>
            <a:endParaRPr lang="en-US" sz="3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idx="2"/>
          </p:nvPr>
        </p:nvSpPr>
        <p:spPr>
          <a:xfrm>
            <a:off x="457200" y="1905000"/>
            <a:ext cx="3008313" cy="4602163"/>
          </a:xfrm>
        </p:spPr>
        <p:txBody>
          <a:bodyPr/>
          <a:lstStyle/>
          <a:p>
            <a:endParaRPr lang="en-US" dirty="0" smtClean="0"/>
          </a:p>
          <a:p>
            <a:pPr>
              <a:buFont typeface="Arial" pitchFamily="34" charset="0"/>
              <a:buChar char="•"/>
            </a:pPr>
            <a:r>
              <a:rPr lang="en-US" sz="2000" smtClean="0"/>
              <a:t>Assisted/Guided </a:t>
            </a:r>
            <a:r>
              <a:rPr lang="en-US" sz="2000" dirty="0" smtClean="0"/>
              <a:t>me with my lead research</a:t>
            </a:r>
          </a:p>
          <a:p>
            <a:pPr>
              <a:buFont typeface="Arial" pitchFamily="34" charset="0"/>
              <a:buChar char="•"/>
            </a:pPr>
            <a:endParaRPr lang="en-US" sz="2000" dirty="0" smtClean="0"/>
          </a:p>
          <a:p>
            <a:pPr>
              <a:buFont typeface="Arial" pitchFamily="34" charset="0"/>
              <a:buChar char="•"/>
            </a:pPr>
            <a:r>
              <a:rPr lang="en-US" sz="2000" dirty="0" smtClean="0"/>
              <a:t>Inspected a building for asbestos</a:t>
            </a:r>
          </a:p>
          <a:p>
            <a:pPr>
              <a:buFont typeface="Arial" pitchFamily="34" charset="0"/>
              <a:buChar char="•"/>
            </a:pPr>
            <a:endParaRPr lang="en-US" sz="2000" dirty="0" smtClean="0"/>
          </a:p>
          <a:p>
            <a:pPr>
              <a:buFont typeface="Arial" pitchFamily="34" charset="0"/>
              <a:buChar char="•"/>
            </a:pPr>
            <a:r>
              <a:rPr lang="en-US" sz="2000" dirty="0" smtClean="0"/>
              <a:t>Took part in Fit Testing for the N-95 face mask</a:t>
            </a:r>
          </a:p>
          <a:p>
            <a:endParaRPr lang="en-US" sz="2000" dirty="0" smtClean="0"/>
          </a:p>
          <a:p>
            <a:pPr>
              <a:buFont typeface="Arial" pitchFamily="34" charset="0"/>
              <a:buChar char="•"/>
            </a:pPr>
            <a:r>
              <a:rPr lang="en-US" sz="2000" dirty="0" smtClean="0"/>
              <a:t>Ergonomics </a:t>
            </a: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6365" y="273526"/>
            <a:ext cx="4389120" cy="585216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762000"/>
            <a:ext cx="9144000" cy="990599"/>
          </a:xfrm>
        </p:spPr>
        <p:txBody>
          <a:bodyPr/>
          <a:lstStyle/>
          <a:p>
            <a:r>
              <a:rPr lang="en-US" dirty="0" smtClean="0"/>
              <a:t>Veterinary Services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2000" y="1752600"/>
            <a:ext cx="7924800" cy="4953000"/>
          </a:xfrm>
        </p:spPr>
        <p:txBody>
          <a:bodyPr/>
          <a:lstStyle/>
          <a:p>
            <a:pPr algn="l"/>
            <a:endParaRPr lang="en-US" dirty="0" smtClean="0"/>
          </a:p>
          <a:p>
            <a:pPr algn="l">
              <a:buFont typeface="Arial" pitchFamily="34" charset="0"/>
              <a:buChar char="•"/>
            </a:pPr>
            <a:r>
              <a:rPr lang="en-US" dirty="0" smtClean="0"/>
              <a:t>Responsible for both military animals and soldiers pets</a:t>
            </a:r>
          </a:p>
          <a:p>
            <a:pPr algn="l">
              <a:buFont typeface="Arial" pitchFamily="34" charset="0"/>
              <a:buChar char="•"/>
            </a:pPr>
            <a:endParaRPr lang="en-US" dirty="0" smtClean="0"/>
          </a:p>
          <a:p>
            <a:pPr algn="l">
              <a:buFont typeface="Arial" pitchFamily="34" charset="0"/>
              <a:buChar char="•"/>
            </a:pPr>
            <a:r>
              <a:rPr lang="en-US" dirty="0" smtClean="0"/>
              <a:t>Inspecting the Base Commissary (grocery store)</a:t>
            </a:r>
          </a:p>
          <a:p>
            <a:pPr algn="l">
              <a:buFont typeface="Arial" pitchFamily="34" charset="0"/>
              <a:buChar char="•"/>
            </a:pPr>
            <a:endParaRPr lang="en-US" dirty="0" smtClean="0"/>
          </a:p>
          <a:p>
            <a:pPr algn="l">
              <a:buFont typeface="Arial" pitchFamily="34" charset="0"/>
              <a:buChar char="•"/>
            </a:pPr>
            <a:r>
              <a:rPr lang="en-US" dirty="0" smtClean="0"/>
              <a:t>Determined the regulations on a dog bite case that was treated at Base Emergency Department  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609600"/>
            <a:ext cx="9144000" cy="990599"/>
          </a:xfrm>
        </p:spPr>
        <p:txBody>
          <a:bodyPr>
            <a:normAutofit/>
          </a:bodyPr>
          <a:lstStyle/>
          <a:p>
            <a:r>
              <a:rPr lang="en-US" dirty="0" smtClean="0"/>
              <a:t>Occupational Health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09600" y="1828800"/>
            <a:ext cx="7924800" cy="5029200"/>
          </a:xfrm>
        </p:spPr>
        <p:txBody>
          <a:bodyPr/>
          <a:lstStyle/>
          <a:p>
            <a:pPr algn="l">
              <a:buFont typeface="Arial" pitchFamily="34" charset="0"/>
              <a:buChar char="•"/>
            </a:pPr>
            <a:endParaRPr lang="en-US" dirty="0" smtClean="0"/>
          </a:p>
          <a:p>
            <a:pPr algn="l">
              <a:buFont typeface="Arial" pitchFamily="34" charset="0"/>
              <a:buChar char="•"/>
            </a:pPr>
            <a:r>
              <a:rPr lang="en-US" dirty="0" smtClean="0"/>
              <a:t>Pre-employment health screenings for Government employees</a:t>
            </a:r>
          </a:p>
          <a:p>
            <a:pPr algn="l">
              <a:buFont typeface="Arial" pitchFamily="34" charset="0"/>
              <a:buChar char="•"/>
            </a:pPr>
            <a:endParaRPr lang="en-US" dirty="0" smtClean="0"/>
          </a:p>
          <a:p>
            <a:pPr algn="l">
              <a:buFont typeface="Arial" pitchFamily="34" charset="0"/>
              <a:buChar char="•"/>
            </a:pPr>
            <a:r>
              <a:rPr lang="en-US" dirty="0" smtClean="0"/>
              <a:t>Perform assessments for employees injured on the job</a:t>
            </a:r>
          </a:p>
          <a:p>
            <a:pPr algn="l">
              <a:buFont typeface="Arial" pitchFamily="34" charset="0"/>
              <a:buChar char="•"/>
            </a:pPr>
            <a:endParaRPr lang="en-US" dirty="0" smtClean="0"/>
          </a:p>
          <a:p>
            <a:pPr algn="l">
              <a:buFont typeface="Arial" pitchFamily="34" charset="0"/>
              <a:buChar char="•"/>
            </a:pPr>
            <a:r>
              <a:rPr lang="en-US" dirty="0" smtClean="0"/>
              <a:t>Perform yearly assessments for high risk employees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3600" dirty="0" smtClean="0"/>
              <a:t>Hearing</a:t>
            </a:r>
            <a:br>
              <a:rPr lang="en-US" sz="3600" dirty="0" smtClean="0"/>
            </a:br>
            <a:r>
              <a:rPr lang="en-US" sz="3600" dirty="0" smtClean="0"/>
              <a:t>Conservation</a:t>
            </a:r>
            <a:endParaRPr lang="en-US" sz="3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idx="2"/>
          </p:nvPr>
        </p:nvSpPr>
        <p:spPr/>
        <p:txBody>
          <a:bodyPr>
            <a:normAutofit fontScale="92500" lnSpcReduction="10000"/>
          </a:bodyPr>
          <a:lstStyle/>
          <a:p>
            <a:endParaRPr lang="en-US" dirty="0" smtClean="0"/>
          </a:p>
          <a:p>
            <a:pPr>
              <a:buFont typeface="Arial" pitchFamily="34" charset="0"/>
              <a:buChar char="•"/>
            </a:pPr>
            <a:r>
              <a:rPr lang="en-US" sz="2400" dirty="0" smtClean="0"/>
              <a:t>Trains soldiers yearly  on hearing loss prevention and how to use new preventive equipment</a:t>
            </a:r>
          </a:p>
          <a:p>
            <a:pPr>
              <a:buFont typeface="Arial" pitchFamily="34" charset="0"/>
              <a:buChar char="•"/>
            </a:pPr>
            <a:endParaRPr lang="en-US" sz="2400" dirty="0" smtClean="0"/>
          </a:p>
          <a:p>
            <a:pPr>
              <a:buFont typeface="Arial" pitchFamily="34" charset="0"/>
              <a:buChar char="•"/>
            </a:pPr>
            <a:r>
              <a:rPr lang="en-US" sz="2400" dirty="0" smtClean="0"/>
              <a:t>Tests soldiers for hearing loss and follow ups</a:t>
            </a:r>
          </a:p>
          <a:p>
            <a:pPr>
              <a:buFont typeface="Arial" pitchFamily="34" charset="0"/>
              <a:buChar char="•"/>
            </a:pPr>
            <a:endParaRPr lang="en-US" sz="2400" dirty="0" smtClean="0"/>
          </a:p>
          <a:p>
            <a:pPr>
              <a:buFont typeface="Arial" pitchFamily="34" charset="0"/>
              <a:buChar char="•"/>
            </a:pPr>
            <a:r>
              <a:rPr lang="en-US" sz="2400" dirty="0" smtClean="0"/>
              <a:t>Fits soldiers for hearing aids when required</a:t>
            </a:r>
          </a:p>
          <a:p>
            <a:pPr>
              <a:buFont typeface="Arial" pitchFamily="34" charset="0"/>
              <a:buChar char="•"/>
            </a:pPr>
            <a:endParaRPr lang="en-US" sz="2400" dirty="0" smtClean="0"/>
          </a:p>
          <a:p>
            <a:endParaRPr lang="en-US" dirty="0"/>
          </a:p>
        </p:txBody>
      </p:sp>
      <p:pic>
        <p:nvPicPr>
          <p:cNvPr id="7" name="Settling the base plate.AVI">
            <a:hlinkClick r:id="" action="ppaction://media"/>
          </p:cNvPr>
          <p:cNvPicPr>
            <a:picLocks noGrp="1" noChangeAspect="1"/>
          </p:cNvPicPr>
          <p:nvPr>
            <p:ph sz="half" idx="1"/>
            <a:videoFile r:link="rId1"/>
            <p:extLst>
              <p:ext uri="{DAA4B4D4-6D71-4841-9C94-3DE7FCFB9230}">
                <p14:media xmlns="" xmlns:p14="http://schemas.microsoft.com/office/powerpoint/2010/main" r:embed="rId3"/>
              </p:ext>
            </p:extLst>
          </p:nvPr>
        </p:nvPicPr>
        <p:blipFill>
          <a:blip r:embed="rId4" cstate="print"/>
          <a:stretch>
            <a:fillRect/>
          </a:stretch>
        </p:blipFill>
        <p:spPr>
          <a:xfrm>
            <a:off x="3487738" y="990600"/>
            <a:ext cx="5588000" cy="4191000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7"/>
                </p:tgtEl>
              </p:cMediaNode>
            </p:video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533400"/>
            <a:ext cx="9144000" cy="1295400"/>
          </a:xfrm>
        </p:spPr>
        <p:txBody>
          <a:bodyPr/>
          <a:lstStyle/>
          <a:p>
            <a:r>
              <a:rPr lang="en-US" dirty="0" smtClean="0"/>
              <a:t>MPH CORE Courses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1905000"/>
            <a:ext cx="8077200" cy="4953000"/>
          </a:xfrm>
        </p:spPr>
        <p:txBody>
          <a:bodyPr/>
          <a:lstStyle/>
          <a:p>
            <a:endParaRPr lang="en-US" dirty="0" smtClean="0"/>
          </a:p>
          <a:p>
            <a:pPr algn="l">
              <a:buFont typeface="Arial" pitchFamily="34" charset="0"/>
              <a:buChar char="•"/>
            </a:pPr>
            <a:r>
              <a:rPr lang="en-US" sz="3600" dirty="0" smtClean="0"/>
              <a:t>DMP 754</a:t>
            </a:r>
          </a:p>
          <a:p>
            <a:pPr algn="l">
              <a:buFont typeface="Arial" pitchFamily="34" charset="0"/>
              <a:buChar char="•"/>
            </a:pPr>
            <a:r>
              <a:rPr lang="en-US" sz="3600" dirty="0" smtClean="0"/>
              <a:t>HMD 720</a:t>
            </a:r>
          </a:p>
          <a:p>
            <a:pPr algn="l">
              <a:buFont typeface="Arial" pitchFamily="34" charset="0"/>
              <a:buChar char="•"/>
            </a:pPr>
            <a:r>
              <a:rPr lang="en-US" sz="3600" dirty="0" smtClean="0"/>
              <a:t>DMP 806</a:t>
            </a:r>
          </a:p>
          <a:p>
            <a:pPr algn="l">
              <a:buFont typeface="Arial" pitchFamily="34" charset="0"/>
              <a:buChar char="•"/>
            </a:pPr>
            <a:r>
              <a:rPr lang="en-US" sz="3600" dirty="0" smtClean="0"/>
              <a:t>KIN 818</a:t>
            </a:r>
          </a:p>
          <a:p>
            <a:pPr algn="l">
              <a:buFont typeface="Arial" pitchFamily="34" charset="0"/>
              <a:buChar char="•"/>
            </a:pPr>
            <a:r>
              <a:rPr lang="en-US" sz="3600" dirty="0" smtClean="0"/>
              <a:t>STAT 701</a:t>
            </a:r>
          </a:p>
          <a:p>
            <a:pPr algn="l">
              <a:buFont typeface="Arial" pitchFamily="34" charset="0"/>
              <a:buChar char="•"/>
            </a:pPr>
            <a:endParaRPr lang="en-US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990599"/>
          </a:xfrm>
        </p:spPr>
        <p:txBody>
          <a:bodyPr>
            <a:normAutofit/>
          </a:bodyPr>
          <a:lstStyle/>
          <a:p>
            <a:r>
              <a:rPr lang="en-US" b="1" dirty="0" smtClean="0"/>
              <a:t>THANK YOU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1371600"/>
            <a:ext cx="6400800" cy="4953000"/>
          </a:xfrm>
        </p:spPr>
        <p:txBody>
          <a:bodyPr>
            <a:normAutofit/>
          </a:bodyPr>
          <a:lstStyle/>
          <a:p>
            <a:pPr algn="l"/>
            <a:r>
              <a:rPr lang="en-US" dirty="0" smtClean="0"/>
              <a:t>Dr. Cates</a:t>
            </a:r>
          </a:p>
          <a:p>
            <a:pPr algn="l"/>
            <a:r>
              <a:rPr lang="en-US" dirty="0" smtClean="0"/>
              <a:t>Barta Stevenson</a:t>
            </a:r>
          </a:p>
          <a:p>
            <a:pPr algn="l"/>
            <a:r>
              <a:rPr lang="en-US" dirty="0" smtClean="0"/>
              <a:t>Eric Coates </a:t>
            </a:r>
          </a:p>
          <a:p>
            <a:pPr algn="l"/>
            <a:r>
              <a:rPr lang="en-US" dirty="0" smtClean="0"/>
              <a:t>Colonel Paul Benne</a:t>
            </a:r>
          </a:p>
          <a:p>
            <a:pPr algn="l"/>
            <a:r>
              <a:rPr lang="en-US" dirty="0" smtClean="0"/>
              <a:t>Dr. Van Der Merwe</a:t>
            </a:r>
          </a:p>
          <a:p>
            <a:pPr algn="l"/>
            <a:r>
              <a:rPr lang="en-US" dirty="0" smtClean="0"/>
              <a:t>Dr. Rosenkranz</a:t>
            </a:r>
          </a:p>
          <a:p>
            <a:pPr algn="l"/>
            <a:r>
              <a:rPr lang="en-US" dirty="0" smtClean="0"/>
              <a:t>Gary Hicks</a:t>
            </a:r>
          </a:p>
          <a:p>
            <a:pPr algn="l"/>
            <a:r>
              <a:rPr lang="en-US" dirty="0" smtClean="0"/>
              <a:t>Heather Chance</a:t>
            </a:r>
          </a:p>
          <a:p>
            <a:pPr algn="l"/>
            <a:r>
              <a:rPr lang="en-US" dirty="0" smtClean="0"/>
              <a:t>The Fort Riley Public Health personnel</a:t>
            </a:r>
          </a:p>
          <a:p>
            <a:pPr algn="l"/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914399"/>
          </a:xfrm>
        </p:spPr>
        <p:txBody>
          <a:bodyPr/>
          <a:lstStyle/>
          <a:p>
            <a:r>
              <a:rPr lang="en-US" dirty="0" smtClean="0"/>
              <a:t>REFERENCES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838200"/>
            <a:ext cx="9144000" cy="6019800"/>
          </a:xfrm>
        </p:spPr>
        <p:txBody>
          <a:bodyPr>
            <a:normAutofit/>
          </a:bodyPr>
          <a:lstStyle/>
          <a:p>
            <a:pPr algn="l">
              <a:buFont typeface="Arial" pitchFamily="34" charset="0"/>
              <a:buChar char="•"/>
            </a:pPr>
            <a:r>
              <a:rPr lang="en-US" sz="1600" dirty="0" smtClean="0">
                <a:solidFill>
                  <a:schemeClr val="tx1"/>
                </a:solidFill>
              </a:rPr>
              <a:t> “Toxic and Hazardous Substances: Lead”.  OSHA Standards for General Industry.  2006.  (PP. 480-497).  Iowa: 	MANCOMM.  </a:t>
            </a:r>
          </a:p>
          <a:p>
            <a:pPr algn="l">
              <a:buFont typeface="Arial" pitchFamily="34" charset="0"/>
              <a:buChar char="•"/>
            </a:pPr>
            <a:r>
              <a:rPr lang="en-US" sz="1600" dirty="0" smtClean="0">
                <a:solidFill>
                  <a:schemeClr val="tx1"/>
                </a:solidFill>
              </a:rPr>
              <a:t>Bomia, R. “Supervisor of the Small Arms Ranges Fort Riley”, Personal interview.  07/March/2013.</a:t>
            </a:r>
          </a:p>
          <a:p>
            <a:pPr algn="l">
              <a:buFont typeface="Arial" pitchFamily="34" charset="0"/>
              <a:buChar char="•"/>
            </a:pPr>
            <a:r>
              <a:rPr lang="en-US" sz="1600" dirty="0" smtClean="0">
                <a:solidFill>
                  <a:schemeClr val="tx1"/>
                </a:solidFill>
              </a:rPr>
              <a:t> GhostWipes, individual sealed, 15cm x 15cm, 1000pk.  Environmental Express.  2013.  	</a:t>
            </a:r>
            <a:r>
              <a:rPr lang="en-US" sz="1600" dirty="0" smtClean="0">
                <a:solidFill>
                  <a:schemeClr val="tx1"/>
                </a:solidFill>
                <a:hlinkClick r:id="rId2"/>
              </a:rPr>
              <a:t>http://www.envexp.com/products/2-Metals/MAS-Metals_Analysis_Supplies/GW-</a:t>
            </a:r>
            <a:r>
              <a:rPr lang="en-US" sz="1600" dirty="0" smtClean="0">
                <a:solidFill>
                  <a:schemeClr val="tx1"/>
                </a:solidFill>
              </a:rPr>
              <a:t>	GhostWipes_for_Lead%7CBe_Testing/SC4250-	GhostWipes%2C_individual_sealed%2C_15cm_x_15cm%2C_1000pk</a:t>
            </a:r>
          </a:p>
          <a:p>
            <a:pPr algn="l">
              <a:buFont typeface="Arial" pitchFamily="34" charset="0"/>
              <a:buChar char="•"/>
            </a:pPr>
            <a:r>
              <a:rPr lang="en-US" sz="1600" dirty="0" smtClean="0">
                <a:solidFill>
                  <a:schemeClr val="tx1"/>
                </a:solidFill>
              </a:rPr>
              <a:t>Elements on Wipes: METHOD 9102.  NIOSH Manual of Analytical Methods (NMAM), Fourth Edition. Issue 1.  	2003.  </a:t>
            </a:r>
          </a:p>
          <a:p>
            <a:pPr algn="l">
              <a:buFont typeface="Arial" pitchFamily="34" charset="0"/>
              <a:buChar char="•"/>
            </a:pPr>
            <a:r>
              <a:rPr lang="en-US" sz="1600" dirty="0" smtClean="0">
                <a:solidFill>
                  <a:schemeClr val="tx1"/>
                </a:solidFill>
              </a:rPr>
              <a:t>Hettiarachchi G, “Associate Professor of Soil and Environmental Chemistry. Kansas State University”, 	Personal interview.  February 25, 2013.</a:t>
            </a:r>
          </a:p>
          <a:p>
            <a:pPr algn="l">
              <a:buFont typeface="Arial" pitchFamily="34" charset="0"/>
              <a:buChar char="•"/>
            </a:pPr>
            <a:r>
              <a:rPr lang="en-US" sz="1600" dirty="0" smtClean="0">
                <a:solidFill>
                  <a:schemeClr val="tx1"/>
                </a:solidFill>
              </a:rPr>
              <a:t>"Fort Riley, Kansas." EPA ID# KS6214020756. U.S. EPA, 01 Apr. 2010. Web. 15 Mar. 2013. 	&lt;http://www.epa.gov/region07/cleanup/npl_files/ks6214020756.pdf&gt;.</a:t>
            </a:r>
          </a:p>
          <a:p>
            <a:pPr algn="l">
              <a:buFont typeface="Arial" pitchFamily="34" charset="0"/>
              <a:buChar char="•"/>
            </a:pPr>
            <a:r>
              <a:rPr lang="en-US" sz="1600" dirty="0" smtClean="0">
                <a:solidFill>
                  <a:schemeClr val="tx1"/>
                </a:solidFill>
              </a:rPr>
              <a:t>Chewing, Rick. “Plans, Analysis, Integrations Office Fort Riley”, Personal interview.  07/February/2013.</a:t>
            </a:r>
          </a:p>
          <a:p>
            <a:pPr algn="l">
              <a:buFont typeface="Arial" pitchFamily="34" charset="0"/>
              <a:buChar char="•"/>
            </a:pPr>
            <a:r>
              <a:rPr lang="en-US" sz="1600" dirty="0" smtClean="0">
                <a:solidFill>
                  <a:schemeClr val="tx1"/>
                </a:solidFill>
              </a:rPr>
              <a:t>Coates, Eric. “Industrial Hygienist, Department of Public Health Fort Riley”, Personal interview. 	07/February/2013. </a:t>
            </a:r>
          </a:p>
          <a:p>
            <a:pPr algn="l">
              <a:buFont typeface="Arial" pitchFamily="34" charset="0"/>
              <a:buChar char="•"/>
            </a:pPr>
            <a:r>
              <a:rPr lang="en-US" sz="1600" dirty="0" smtClean="0">
                <a:solidFill>
                  <a:schemeClr val="tx1"/>
                </a:solidFill>
              </a:rPr>
              <a:t>Jackson, Denis. “Material Coordinator, Ammunition Supply Point Fort Riley”, Personal interview. 	30/March/2013.</a:t>
            </a:r>
            <a:endParaRPr lang="en-US" sz="1600" dirty="0">
              <a:solidFill>
                <a:schemeClr val="tx1"/>
              </a:solidFill>
            </a:endParaRPr>
          </a:p>
          <a:p>
            <a:pPr algn="l">
              <a:buFont typeface="Arial" pitchFamily="34" charset="0"/>
              <a:buChar char="•"/>
            </a:pPr>
            <a:r>
              <a:rPr lang="en-US" sz="1600" dirty="0" smtClean="0">
                <a:solidFill>
                  <a:schemeClr val="tx1"/>
                </a:solidFill>
              </a:rPr>
              <a:t>Grossman, Dave.  “</a:t>
            </a:r>
            <a:r>
              <a:rPr lang="en-US" sz="1600" i="1" dirty="0" smtClean="0">
                <a:solidFill>
                  <a:schemeClr val="tx1"/>
                </a:solidFill>
              </a:rPr>
              <a:t>On Killing: The Psychological Cost of Learning to Kill in War and Society”.  Back Bay 	Books; 1996.</a:t>
            </a:r>
            <a:endParaRPr lang="en-US" sz="16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Apex">
  <a:themeElements>
    <a:clrScheme name="Apex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Apex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pex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rigin">
  <a:themeElements>
    <a:clrScheme name="Origin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Origin">
      <a:maj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rigin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60000"/>
                <a:satMod val="300000"/>
              </a:schemeClr>
            </a:gs>
            <a:gs pos="30000">
              <a:schemeClr val="phClr">
                <a:shade val="80000"/>
                <a:satMod val="230000"/>
              </a:schemeClr>
            </a:gs>
            <a:gs pos="100000">
              <a:schemeClr val="phClr">
                <a:tint val="97000"/>
                <a:satMod val="22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6000"/>
                <a:satMod val="120000"/>
              </a:schemeClr>
              <a:schemeClr val="phClr">
                <a:tint val="90000"/>
              </a:schemeClr>
            </a:duotone>
          </a:blip>
          <a:tile tx="0" ty="0" sx="35000" sy="40000" flip="x" algn="tl"/>
        </a:blip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Apex">
    <a:dk1>
      <a:sysClr val="windowText" lastClr="000000"/>
    </a:dk1>
    <a:lt1>
      <a:sysClr val="window" lastClr="FFFFFF"/>
    </a:lt1>
    <a:dk2>
      <a:srgbClr val="69676D"/>
    </a:dk2>
    <a:lt2>
      <a:srgbClr val="C9C2D1"/>
    </a:lt2>
    <a:accent1>
      <a:srgbClr val="CEB966"/>
    </a:accent1>
    <a:accent2>
      <a:srgbClr val="9CB084"/>
    </a:accent2>
    <a:accent3>
      <a:srgbClr val="6BB1C9"/>
    </a:accent3>
    <a:accent4>
      <a:srgbClr val="6585CF"/>
    </a:accent4>
    <a:accent5>
      <a:srgbClr val="7E6BC9"/>
    </a:accent5>
    <a:accent6>
      <a:srgbClr val="A379BB"/>
    </a:accent6>
    <a:hlink>
      <a:srgbClr val="410082"/>
    </a:hlink>
    <a:folHlink>
      <a:srgbClr val="932968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1157</TotalTime>
  <Words>1055</Words>
  <Application>Microsoft Office PowerPoint</Application>
  <PresentationFormat>On-screen Show (4:3)</PresentationFormat>
  <Paragraphs>317</Paragraphs>
  <Slides>35</Slides>
  <Notes>0</Notes>
  <HiddenSlides>0</HiddenSlides>
  <MMClips>1</MMClips>
  <ScaleCrop>false</ScaleCrop>
  <HeadingPairs>
    <vt:vector size="6" baseType="variant">
      <vt:variant>
        <vt:lpstr>Theme</vt:lpstr>
      </vt:variant>
      <vt:variant>
        <vt:i4>2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38" baseType="lpstr">
      <vt:lpstr>Apex</vt:lpstr>
      <vt:lpstr>Origin</vt:lpstr>
      <vt:lpstr>Acrobat Document</vt:lpstr>
      <vt:lpstr>Quantifying Lead Exposure  to Personnel on  Fort Riley Ranges</vt:lpstr>
      <vt:lpstr>Objectives</vt:lpstr>
      <vt:lpstr>Lead Exposure in the Work Place</vt:lpstr>
      <vt:lpstr>Lead</vt:lpstr>
      <vt:lpstr>Occupational Safety and Health Administration (OSHA)</vt:lpstr>
      <vt:lpstr>Occupational Safety and Health Administration </vt:lpstr>
      <vt:lpstr>Fort Riley   Employs 25,520 personnel  Covers 100,656 acres  Impact area covers 22,000 acres   </vt:lpstr>
      <vt:lpstr>Fort Riley Kansas Map Provided by  Joey Lightner MPH </vt:lpstr>
      <vt:lpstr>Range Usage and Type</vt:lpstr>
      <vt:lpstr>Background on Bullets</vt:lpstr>
      <vt:lpstr>Ammunition  SOP</vt:lpstr>
      <vt:lpstr>Range  SOP</vt:lpstr>
      <vt:lpstr>Shoot  Houses</vt:lpstr>
      <vt:lpstr>Shoot House AAR’s</vt:lpstr>
      <vt:lpstr>Methods</vt:lpstr>
      <vt:lpstr>SAMPLING / ANALYTICAL  RESULTS</vt:lpstr>
      <vt:lpstr>Sampling / Analytical Results</vt:lpstr>
      <vt:lpstr>Discussion</vt:lpstr>
      <vt:lpstr>Discussion</vt:lpstr>
      <vt:lpstr>Safety Protocol</vt:lpstr>
      <vt:lpstr>Shoot Houses</vt:lpstr>
      <vt:lpstr>Shoot Houses</vt:lpstr>
      <vt:lpstr>Recommendations</vt:lpstr>
      <vt:lpstr>RISK vs. BENEFITS </vt:lpstr>
      <vt:lpstr>Field Experience</vt:lpstr>
      <vt:lpstr>Fort Riley Public Health  </vt:lpstr>
      <vt:lpstr>Environmental  Health</vt:lpstr>
      <vt:lpstr>Public Health Nursing</vt:lpstr>
      <vt:lpstr>Industrial Hygiene</vt:lpstr>
      <vt:lpstr>Veterinary Services</vt:lpstr>
      <vt:lpstr>Occupational Health</vt:lpstr>
      <vt:lpstr>Hearing Conservation</vt:lpstr>
      <vt:lpstr>MPH CORE Courses</vt:lpstr>
      <vt:lpstr>THANK YOU</vt:lpstr>
      <vt:lpstr>REFERENCES</vt:lpstr>
    </vt:vector>
  </TitlesOfParts>
  <Company>Hewlett-Packard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Quantifying Lead Exposure  To Personnel on  Fort Riley Ranges</dc:title>
  <dc:creator>Ben</dc:creator>
  <cp:lastModifiedBy>User_2</cp:lastModifiedBy>
  <cp:revision>110</cp:revision>
  <dcterms:created xsi:type="dcterms:W3CDTF">2013-09-27T19:38:07Z</dcterms:created>
  <dcterms:modified xsi:type="dcterms:W3CDTF">2013-10-07T02:49:28Z</dcterms:modified>
</cp:coreProperties>
</file>