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2062400" cy="42062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CCFF99"/>
    <a:srgbClr val="99CCFF"/>
    <a:srgbClr val="66CCFF"/>
    <a:srgbClr val="672C94"/>
    <a:srgbClr val="FFFF99"/>
    <a:srgbClr val="FFFF66"/>
    <a:srgbClr val="2C128A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92667" autoAdjust="0"/>
  </p:normalViewPr>
  <p:slideViewPr>
    <p:cSldViewPr>
      <p:cViewPr>
        <p:scale>
          <a:sx n="44" d="100"/>
          <a:sy n="44" d="100"/>
        </p:scale>
        <p:origin x="-72" y="5388"/>
      </p:cViewPr>
      <p:guideLst>
        <p:guide orient="horz" pos="13248"/>
        <p:guide pos="132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E3663D-AE17-452D-B276-58DB76E19C51}" type="datetimeFigureOut">
              <a:rPr lang="en-US" smtClean="0"/>
              <a:pPr/>
              <a:t>3/29/2012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714500" y="685800"/>
            <a:ext cx="3429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D71C2-2CA2-4F76-982F-9E864B044EE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8961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9D71C2-2CA2-4F76-982F-9E864B044EED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0" y="11362275"/>
            <a:ext cx="38862000" cy="78401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0" y="20726400"/>
            <a:ext cx="32004000" cy="93472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91EFA-8E53-4944-8D34-1D387F5A18E6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EE726-73CE-46B3-B97D-104562AA3E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7A6BE-50B2-4D29-875C-9947121F8F4B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D6F26-D55D-4918-9076-B2AF539DCB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1565" y="23503475"/>
            <a:ext cx="38862000" cy="72644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1565" y="15502472"/>
            <a:ext cx="38862000" cy="800099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D123E-F88A-4165-AE81-D611E097A779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FADCF-7468-45AA-AA19-D9FDBD0FBE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0" y="8534408"/>
            <a:ext cx="102489000" cy="241384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681000" y="8534408"/>
            <a:ext cx="102489000" cy="2413846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D49A9-F60C-474C-B2B3-0D932E687B86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E91780-9944-4CA8-A1B2-99D3D09F6D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464736"/>
            <a:ext cx="41148000" cy="6096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8187269"/>
            <a:ext cx="20200940" cy="34120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0" y="11599333"/>
            <a:ext cx="20200940" cy="2107353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225129" y="8187269"/>
            <a:ext cx="20208875" cy="341206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225129" y="11599333"/>
            <a:ext cx="20208875" cy="2107353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593C9-DC30-4C1C-B2D4-A64F874A57EB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1C893E-B068-4F94-B7BB-5B1D950A24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CA9480-CC39-46A6-A0C8-135442E474D5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F7504-46BD-4CF7-8AAA-BB78354C24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E5948-E0B6-481B-9E29-B0B677C695D5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79972-B476-4400-A58B-185C227B8A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4" y="1456267"/>
            <a:ext cx="15041565" cy="61976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5250" y="1456275"/>
            <a:ext cx="25558750" cy="3121660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4" y="7653875"/>
            <a:ext cx="15041565" cy="2501900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9CAE9-DA2A-4E6F-9891-62653A2C5B71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FE146-9BA1-4FC2-8CCB-FA50E2B86C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440" y="25603200"/>
            <a:ext cx="27432000" cy="302260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961440" y="3268133"/>
            <a:ext cx="27432000" cy="21945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440" y="28625803"/>
            <a:ext cx="27432000" cy="42925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009A6-57C9-4A84-85F5-8D8D0430678A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5C0F7-9E7D-40F7-B476-40CC10B9FF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20E43-7A10-4C0F-9F37-FFD6A408A48C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FAE8C-3F5E-4F07-A94B-590978D7C0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65735000" y="1464744"/>
            <a:ext cx="51435000" cy="3120813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0" y="1464744"/>
            <a:ext cx="153543000" cy="3120813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FE2D2-164E-4A93-879A-440A94AD08BF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81DD7-7C94-4BF0-83EC-DF770AC33D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Placeholder 1"/>
          <p:cNvSpPr>
            <a:spLocks noGrp="1"/>
          </p:cNvSpPr>
          <p:nvPr>
            <p:ph type="title"/>
          </p:nvPr>
        </p:nvSpPr>
        <p:spPr bwMode="auto">
          <a:xfrm>
            <a:off x="2103438" y="1684338"/>
            <a:ext cx="37855525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3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03438" y="9815513"/>
            <a:ext cx="37855525" cy="277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03438" y="38987413"/>
            <a:ext cx="9813925" cy="2236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A0756DA-92FC-441C-9E58-15C20C88936B}" type="datetimeFigureOut">
              <a:rPr lang="en-US"/>
              <a:pPr>
                <a:defRPr/>
              </a:pPr>
              <a:t>3/29/2012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371638" y="38987413"/>
            <a:ext cx="13319125" cy="2236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145038" y="38987413"/>
            <a:ext cx="9813925" cy="22367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CA5BA19-C9D6-49F4-B306-645ECFB333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13" Type="http://schemas.openxmlformats.org/officeDocument/2006/relationships/image" Target="../media/image8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wmf"/><Relationship Id="rId12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6.jpeg"/><Relationship Id="rId5" Type="http://schemas.openxmlformats.org/officeDocument/2006/relationships/image" Target="../media/image4.png"/><Relationship Id="rId10" Type="http://schemas.openxmlformats.org/officeDocument/2006/relationships/image" Target="../media/image5.jpeg"/><Relationship Id="rId4" Type="http://schemas.openxmlformats.org/officeDocument/2006/relationships/image" Target="../media/image3.jpeg"/><Relationship Id="rId9" Type="http://schemas.openxmlformats.org/officeDocument/2006/relationships/image" Target="../media/image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5" name="Picture 3" descr="GS Logo, adj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2" y="685799"/>
            <a:ext cx="4205288" cy="2104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42" name="Title 1"/>
          <p:cNvSpPr>
            <a:spLocks noGrp="1"/>
          </p:cNvSpPr>
          <p:nvPr>
            <p:ph type="ctrTitle"/>
          </p:nvPr>
        </p:nvSpPr>
        <p:spPr>
          <a:xfrm>
            <a:off x="5257800" y="552450"/>
            <a:ext cx="30899100" cy="2419350"/>
          </a:xfrm>
          <a:solidFill>
            <a:srgbClr val="FFFF99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6000" b="1" dirty="0" smtClean="0">
                <a:latin typeface="Arial" pitchFamily="34" charset="0"/>
                <a:cs typeface="Arial" pitchFamily="34" charset="0"/>
              </a:rPr>
              <a:t>Variation in susceptibility of insects associated with Kansas farm-stored grain </a:t>
            </a:r>
            <a:br>
              <a:rPr lang="en-US" sz="6000" b="1" dirty="0" smtClean="0">
                <a:latin typeface="Arial" pitchFamily="34" charset="0"/>
                <a:cs typeface="Arial" pitchFamily="34" charset="0"/>
              </a:rPr>
            </a:br>
            <a:r>
              <a:rPr lang="en-US" sz="6000" b="1" dirty="0" smtClean="0">
                <a:latin typeface="Arial" pitchFamily="34" charset="0"/>
                <a:cs typeface="Arial" pitchFamily="34" charset="0"/>
              </a:rPr>
              <a:t>to insecticides recommended for empty bin treatments</a:t>
            </a:r>
            <a:endParaRPr lang="en-US" sz="6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5038" y="5311774"/>
            <a:ext cx="13695362" cy="8785226"/>
          </a:xfrm>
          <a:solidFill>
            <a:srgbClr val="FFFF99"/>
          </a:solidFill>
          <a:ln>
            <a:solidFill>
              <a:schemeClr val="tx1"/>
            </a:solidFill>
          </a:ln>
        </p:spPr>
        <p:txBody>
          <a:bodyPr lIns="91440" tIns="91440" rIns="91440">
            <a:noAutofit/>
          </a:bodyPr>
          <a:lstStyle/>
          <a:p>
            <a:pPr algn="l"/>
            <a:r>
              <a:rPr lang="en-US" sz="3600" b="1" dirty="0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Introduction</a:t>
            </a:r>
          </a:p>
          <a:p>
            <a:pPr algn="l">
              <a:tabLst>
                <a:tab pos="10455275" algn="l"/>
              </a:tabLst>
            </a:pP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Applying a recommended insecticide to clean, concrete surfaces of empty round metal farm bins is essential to kill residual insect infestations prior to storing newly-harvested grain.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are insecticides recommended for disinfesting empty bins. The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wettable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powder (WP) and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emulsifiable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concentrate (EC) formulations of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have been replaced in 2011 by a new </a:t>
            </a:r>
            <a:r>
              <a:rPr lang="el-GR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β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soluble concentrate (SC)  formulation (11.8% active ingredient [AI]). The trade name of this product is Tempo® SC Ultra. The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with the trade name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Storcide</a:t>
            </a:r>
            <a:r>
              <a:rPr lang="en-US" sz="2600" baseline="30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TM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II, was registered in 2007 for treatment of empty bins receiving wheat, sorghum, rice, barley, and oats.  On bin concrete surfaces,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is recommended at 0.01 g (AI)/m</a:t>
            </a:r>
            <a:r>
              <a:rPr lang="en-US" sz="26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(low rate) or 0.02 g (AI)/m</a:t>
            </a:r>
            <a:r>
              <a:rPr lang="en-US" sz="26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(high rate). 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is recommended at 0.12 + 0.02 g (AI)/m</a:t>
            </a:r>
            <a:r>
              <a:rPr lang="en-US" sz="2600" baseline="30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 The effectiveness of these currently registered products has not been evaluated against laboratory and field populations of insect species associated with farm-stored grain. Such assessments are important to make recommendations to producers, and also to determine if field populations of stored-grain insects can be effectively controlled at the labeled rates.  In this investigation, the effectiveness of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and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applied to concrete surfaces was characterized against adults of laboratory-reared and field collected populations of the red flour beetle,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Tribolium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Herbst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(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Coleoptera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Tenebrionidae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 lesser grain borer,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Rhyzopertha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(F.) (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Coleoptera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Bostrichidae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); and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sawtoothed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grain beetle,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Oryzaephilus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(L.) (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Coleoptera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6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Silvanidae</a:t>
            </a:r>
            <a:r>
              <a:rPr lang="en-US" sz="2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).</a:t>
            </a:r>
          </a:p>
        </p:txBody>
      </p:sp>
      <p:sp>
        <p:nvSpPr>
          <p:cNvPr id="1044" name="TextBox 4"/>
          <p:cNvSpPr txBox="1">
            <a:spLocks noChangeArrowheads="1"/>
          </p:cNvSpPr>
          <p:nvPr/>
        </p:nvSpPr>
        <p:spPr bwMode="auto">
          <a:xfrm>
            <a:off x="914400" y="17221200"/>
            <a:ext cx="13639800" cy="1434238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Materials </a:t>
            </a:r>
            <a:r>
              <a:rPr lang="en-US" sz="3600" b="1" dirty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sz="3600" b="1" dirty="0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Methods</a:t>
            </a:r>
            <a:endParaRPr lang="en-US" sz="3600" b="1" dirty="0">
              <a:solidFill>
                <a:srgbClr val="2C128A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600" b="1" dirty="0">
                <a:latin typeface="Arial" pitchFamily="34" charset="0"/>
                <a:cs typeface="Arial" pitchFamily="34" charset="0"/>
              </a:rPr>
              <a:t>Collection of field strains: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Several farm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sites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a few food-processing facilities in Kansas were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visited between July and November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2011 to collect 14 field strains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1 strain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and 8 strains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In addition, 1 strain each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from Arizona, Illinois, and Missouri were also included in this study.  Insects maintained in the laboratory since 1999 on standard diets served as the insecticide-susceptible strains.</a:t>
            </a:r>
            <a:endParaRPr lang="en-US" sz="2600" dirty="0">
              <a:latin typeface="Arial" pitchFamily="34" charset="0"/>
              <a:cs typeface="Arial" pitchFamily="34" charset="0"/>
            </a:endParaRPr>
          </a:p>
          <a:p>
            <a:r>
              <a:rPr lang="en-US" sz="2600" b="1" dirty="0" smtClean="0">
                <a:latin typeface="Arial" pitchFamily="34" charset="0"/>
                <a:cs typeface="Arial" pitchFamily="34" charset="0"/>
              </a:rPr>
              <a:t>Treatment of concrete dishes with insecticides: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 slurry of ready-mix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concrete </a:t>
            </a:r>
            <a:r>
              <a:rPr lang="en-US" sz="2600" dirty="0" smtClean="0"/>
              <a:t>(</a:t>
            </a:r>
            <a:r>
              <a:rPr lang="en-US" sz="2600" dirty="0" err="1"/>
              <a:t>Rockite</a:t>
            </a:r>
            <a:r>
              <a:rPr lang="en-US" sz="2600" dirty="0"/>
              <a:t>, Hartline Products Co., Inc., Cleveland, Ohio)</a:t>
            </a:r>
            <a:r>
              <a:rPr lang="en-US" sz="2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in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water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was poured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into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plastic Petri dishes measuring 9-cm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diameter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x 1.5-cm high with a surface area of 62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cm</a:t>
            </a:r>
            <a:r>
              <a:rPr lang="en-US" sz="26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All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insecticide dilutions were made in distilled water.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Each dish was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treated with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250 µl of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solution at the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low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or high labeled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rate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or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with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250 µl of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-methyl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+ 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(C-methyl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) at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the labeled rate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using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 Badger 100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artist’s airbrush </a:t>
            </a:r>
            <a:r>
              <a:rPr lang="en-US" sz="2600" dirty="0"/>
              <a:t>(Model 100, Franklin Park, IL</a:t>
            </a:r>
            <a:r>
              <a:rPr lang="en-US" sz="2600" dirty="0" smtClean="0"/>
              <a:t>).</a:t>
            </a:r>
            <a:endParaRPr lang="en-US" sz="26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600" b="1" dirty="0" smtClean="0">
                <a:latin typeface="Arial" pitchFamily="34" charset="0"/>
                <a:cs typeface="Arial" pitchFamily="34" charset="0"/>
              </a:rPr>
              <a:t>Insect exposure and responses of laboratory strains: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Ten unsexed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1-2-week-old adults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600" i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i="1" dirty="0" err="1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</a:t>
            </a:r>
            <a:r>
              <a:rPr lang="en-US" sz="2600" i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reared in the laboratory were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exposed on treated dishes for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1, 2, 4, 8, 12, 16, 20 and 24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h. Separate dishes were used for different time periods.  Each species, insecticide, rate, and time combination was replicated three times.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Adults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that were knocked down or moribund were counted and transferred to 150-ml round plastic container with 30 g of the insect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diet and incubated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at 28</a:t>
            </a:r>
            <a:r>
              <a:rPr lang="en-US" sz="2600" baseline="30000" dirty="0">
                <a:latin typeface="Arial" pitchFamily="34" charset="0"/>
                <a:cs typeface="Arial" pitchFamily="34" charset="0"/>
              </a:rPr>
              <a:t>○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C and 65% RH for 7 days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for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assessing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mortality and for 42 days to count adult progeny production. Knockdown or mortality data of insects was expressed as a percentage. Regression models were fit to data and the time for 100% or near 100% mortality was determined as the exposure time to evaluate efficacy against the field strains with the two insecticides.</a:t>
            </a:r>
          </a:p>
          <a:p>
            <a:r>
              <a:rPr lang="en-US" sz="2600" b="1" dirty="0" smtClean="0">
                <a:latin typeface="Arial" pitchFamily="34" charset="0"/>
                <a:cs typeface="Arial" pitchFamily="34" charset="0"/>
              </a:rPr>
              <a:t>Exposure of field strains: </a:t>
            </a:r>
            <a:r>
              <a:rPr lang="en-US" sz="2600" dirty="0" smtClean="0"/>
              <a:t>The high rate was used against the field strains.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Adults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of field strains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were exposed for 24 h on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cylfuthrin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-treated concrete dishes while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was exposed for 2 h. All three species were exposed for 8 h to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-treated concrete dishes. Knockdown, mortality, and adult progeny production of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field strains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were determined and each of these variables among strains and insecticides were compared using two-way analysis of variance (ANOVA) and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lsmeans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test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at α =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0.05. The three least susceptible strains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two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were selected for dose-response tests with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with 1X to 4X times the high labeled rate to determine knockdown and mortality.</a:t>
            </a:r>
          </a:p>
          <a:p>
            <a:r>
              <a:rPr lang="en-US" sz="2600" b="1" dirty="0" smtClean="0">
                <a:latin typeface="Arial" pitchFamily="34" charset="0"/>
                <a:cs typeface="Arial" pitchFamily="34" charset="0"/>
              </a:rPr>
              <a:t>Test conditions: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The dose-response tests with laboratory strains were conducted at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24.3°C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23.5% RH. All other tests were conducted at 28°C and 65% relative humidity.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6" name="TextBox 23"/>
          <p:cNvSpPr txBox="1">
            <a:spLocks noChangeArrowheads="1"/>
          </p:cNvSpPr>
          <p:nvPr/>
        </p:nvSpPr>
        <p:spPr bwMode="auto">
          <a:xfrm>
            <a:off x="15087600" y="16764000"/>
            <a:ext cx="13030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Table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2.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Knockdown,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mortality,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adult progeny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production of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insect strains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exposed to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high rate on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concrete.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7" name="TextBox 25"/>
          <p:cNvSpPr txBox="1">
            <a:spLocks noChangeArrowheads="1"/>
          </p:cNvSpPr>
          <p:nvPr/>
        </p:nvSpPr>
        <p:spPr bwMode="auto">
          <a:xfrm>
            <a:off x="15087600" y="29565600"/>
            <a:ext cx="130302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Table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3.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Knockdown,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mortality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adult progeny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production of insect strains exposed to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on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concrete. 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48" name="TextBox 26"/>
          <p:cNvSpPr txBox="1">
            <a:spLocks noChangeArrowheads="1"/>
          </p:cNvSpPr>
          <p:nvPr/>
        </p:nvSpPr>
        <p:spPr bwMode="auto">
          <a:xfrm>
            <a:off x="27270075" y="10048875"/>
            <a:ext cx="3225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+mn-lt"/>
            </a:endParaRPr>
          </a:p>
        </p:txBody>
      </p:sp>
      <p:pic>
        <p:nvPicPr>
          <p:cNvPr id="1286" name="Picture 150" descr="kstat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99800" y="876300"/>
            <a:ext cx="4643438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40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3975132"/>
              </p:ext>
            </p:extLst>
          </p:nvPr>
        </p:nvGraphicFramePr>
        <p:xfrm>
          <a:off x="15011400" y="4800600"/>
          <a:ext cx="12877800" cy="1088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2" name="SPW 11.0 Graph" r:id="rId6" imgW="7095600" imgH="9713520" progId="SigmaPlotGraphicObject.10">
                  <p:embed/>
                </p:oleObj>
              </mc:Choice>
              <mc:Fallback>
                <p:oleObj name="SPW 11.0 Graph" r:id="rId6" imgW="7095600" imgH="9713520" progId="SigmaPlotGraphicObject.10">
                  <p:embed/>
                  <p:pic>
                    <p:nvPicPr>
                      <p:cNvPr id="0" name="Picture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8828"/>
                      <a:stretch>
                        <a:fillRect/>
                      </a:stretch>
                    </p:blipFill>
                    <p:spPr bwMode="auto">
                      <a:xfrm>
                        <a:off x="15011400" y="4800600"/>
                        <a:ext cx="12877800" cy="10885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88" name="TextBox 5"/>
          <p:cNvSpPr txBox="1">
            <a:spLocks noChangeArrowheads="1"/>
          </p:cNvSpPr>
          <p:nvPr/>
        </p:nvSpPr>
        <p:spPr bwMode="auto">
          <a:xfrm>
            <a:off x="914400" y="14325600"/>
            <a:ext cx="13663899" cy="264687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Hypotheses</a:t>
            </a:r>
            <a:endParaRPr lang="en-US" sz="3600" dirty="0">
              <a:solidFill>
                <a:srgbClr val="2C128A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Adults of the three stored-grain insects collected from different sites in Kansas and a few from outside Kansas vary in their susceptibility to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514350" indent="-514350">
              <a:buAutoNum type="arabicPeriod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field strains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will be less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susceptible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to the two insecticides at the labeled rates than the corresponding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laboratory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strains.  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41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456804"/>
              </p:ext>
            </p:extLst>
          </p:nvPr>
        </p:nvGraphicFramePr>
        <p:xfrm>
          <a:off x="28397481" y="4876800"/>
          <a:ext cx="13664919" cy="121499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3" name="SPW 11.0 Graph" r:id="rId8" imgW="7551000" imgH="7764840" progId="SigmaPlotGraphicObject.10">
                  <p:embed/>
                </p:oleObj>
              </mc:Choice>
              <mc:Fallback>
                <p:oleObj name="SPW 11.0 Graph" r:id="rId8" imgW="7551000" imgH="7764840" progId="SigmaPlotGraphicObject.10">
                  <p:embed/>
                  <p:pic>
                    <p:nvPicPr>
                      <p:cNvPr id="0" name="Picture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97481" y="4876800"/>
                        <a:ext cx="13664919" cy="1214992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12" name="Text Box 288"/>
          <p:cNvSpPr txBox="1">
            <a:spLocks noChangeArrowheads="1"/>
          </p:cNvSpPr>
          <p:nvPr/>
        </p:nvSpPr>
        <p:spPr bwMode="auto">
          <a:xfrm>
            <a:off x="5607281" y="3067873"/>
            <a:ext cx="30511519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Blossom </a:t>
            </a:r>
            <a:r>
              <a:rPr lang="en-US" sz="5400" b="1" dirty="0" err="1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Sehgal</a:t>
            </a:r>
            <a:r>
              <a:rPr lang="en-US" sz="5400" b="1" dirty="0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5400" b="1" dirty="0">
              <a:solidFill>
                <a:srgbClr val="2C128A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5400" b="1" dirty="0">
                <a:latin typeface="Arial" pitchFamily="34" charset="0"/>
                <a:cs typeface="Arial" pitchFamily="34" charset="0"/>
              </a:rPr>
              <a:t>Department of Grain Science and </a:t>
            </a:r>
            <a:r>
              <a:rPr lang="en-US" sz="5400" b="1" dirty="0" smtClean="0">
                <a:latin typeface="Arial" pitchFamily="34" charset="0"/>
                <a:cs typeface="Arial" pitchFamily="34" charset="0"/>
              </a:rPr>
              <a:t>Industry, Kansas </a:t>
            </a:r>
            <a:r>
              <a:rPr lang="en-US" sz="5400" b="1" dirty="0">
                <a:latin typeface="Arial" pitchFamily="34" charset="0"/>
                <a:cs typeface="Arial" pitchFamily="34" charset="0"/>
              </a:rPr>
              <a:t>State University, Manhattan, KS 66506</a:t>
            </a:r>
          </a:p>
        </p:txBody>
      </p:sp>
      <p:sp>
        <p:nvSpPr>
          <p:cNvPr id="1320" name="Text Box 296"/>
          <p:cNvSpPr txBox="1">
            <a:spLocks noChangeArrowheads="1"/>
          </p:cNvSpPr>
          <p:nvPr/>
        </p:nvSpPr>
        <p:spPr bwMode="auto">
          <a:xfrm>
            <a:off x="28803600" y="35509200"/>
            <a:ext cx="12344400" cy="144655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Acknowledgements</a:t>
            </a:r>
          </a:p>
          <a:p>
            <a:r>
              <a:rPr lang="en-US" sz="2600" dirty="0" smtClean="0">
                <a:latin typeface="Arial" pitchFamily="34" charset="0"/>
                <a:cs typeface="Arial" pitchFamily="34" charset="0"/>
              </a:rPr>
              <a:t>Research reported here was funded by Bayer Crop Science (Research Triangle Park, NC) and by the Kansas State University Agricultural Experiment Station. 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803600" y="31089600"/>
            <a:ext cx="12344400" cy="4247317"/>
          </a:xfrm>
          <a:prstGeom prst="rect">
            <a:avLst/>
          </a:prstGeom>
          <a:solidFill>
            <a:srgbClr val="FF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2C128A"/>
                </a:solidFill>
              </a:rPr>
              <a:t>Conclusions 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 field strains showed reduced susceptibility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to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the insecticides tested, especially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against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Chlorpyrifos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delatamethrin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can be recommended for empty bin treatments to control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but not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Reduced susceptibility to the insecticides tested may be due to resistance development in the insect species.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Dose/response tests on laboratory and select field strains will be conducted to verify resistance development.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These results will be shared with producers prior to the 2012 wheat harvest.</a:t>
            </a:r>
            <a:endParaRPr lang="en-US" sz="2600" dirty="0">
              <a:latin typeface="+mn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956000" y="16611600"/>
            <a:ext cx="12496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Fig 2. Knockdown and mortality of laboratory and least susceptible fields strains of two insect species exposed to 1X-4X the high labeled rate of </a:t>
            </a:r>
            <a:r>
              <a:rPr lang="en-US" sz="28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8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7600" y="28422600"/>
            <a:ext cx="1303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itchFamily="34" charset="0"/>
                <a:cs typeface="Arial" pitchFamily="34" charset="0"/>
              </a:rPr>
              <a:t>Each mean is based on 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n </a:t>
            </a:r>
            <a:r>
              <a:rPr lang="en-US" dirty="0">
                <a:latin typeface="Arial" pitchFamily="34" charset="0"/>
                <a:cs typeface="Arial" pitchFamily="34" charset="0"/>
              </a:rPr>
              <a:t>=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5; at each </a:t>
            </a:r>
            <a:r>
              <a:rPr lang="en-US" i="1" dirty="0" smtClean="0">
                <a:latin typeface="Arial" pitchFamily="34" charset="0"/>
                <a:cs typeface="Arial" pitchFamily="34" charset="0"/>
              </a:rPr>
              <a:t>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10 insects were exposed.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baseline="30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F</a:t>
            </a:r>
            <a:r>
              <a:rPr lang="en-US" dirty="0">
                <a:latin typeface="Arial" pitchFamily="34" charset="0"/>
                <a:cs typeface="Arial" pitchFamily="34" charset="0"/>
              </a:rPr>
              <a:t>-value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= 1.0</a:t>
            </a:r>
            <a:r>
              <a:rPr lang="en-US" dirty="0">
                <a:latin typeface="Arial" pitchFamily="34" charset="0"/>
                <a:cs typeface="Arial" pitchFamily="34" charset="0"/>
              </a:rPr>
              <a:t>;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df</a:t>
            </a:r>
            <a:r>
              <a:rPr lang="en-US" dirty="0">
                <a:latin typeface="Arial" pitchFamily="34" charset="0"/>
                <a:cs typeface="Arial" pitchFamily="34" charset="0"/>
              </a:rPr>
              <a:t> = 2, 12; 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dirty="0">
                <a:latin typeface="Arial" pitchFamily="34" charset="0"/>
                <a:cs typeface="Arial" pitchFamily="34" charset="0"/>
              </a:rPr>
              <a:t>-value =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0.397. 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r>
              <a:rPr lang="en-US" dirty="0">
                <a:latin typeface="Arial" pitchFamily="34" charset="0"/>
                <a:cs typeface="Arial" pitchFamily="34" charset="0"/>
              </a:rPr>
              <a:t>For each species, means among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strains followed </a:t>
            </a:r>
            <a:r>
              <a:rPr lang="en-US" dirty="0">
                <a:latin typeface="Arial" pitchFamily="34" charset="0"/>
                <a:cs typeface="Arial" pitchFamily="34" charset="0"/>
              </a:rPr>
              <a:t>by different letters are significantly different (</a:t>
            </a:r>
            <a:r>
              <a:rPr lang="en-US" i="1" dirty="0">
                <a:latin typeface="Arial" pitchFamily="34" charset="0"/>
                <a:cs typeface="Arial" pitchFamily="34" charset="0"/>
              </a:rPr>
              <a:t>P </a:t>
            </a:r>
            <a:r>
              <a:rPr lang="en-US" dirty="0">
                <a:latin typeface="Arial" pitchFamily="34" charset="0"/>
                <a:cs typeface="Arial" pitchFamily="34" charset="0"/>
              </a:rPr>
              <a:t>&lt; 0.05; by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lsmeans</a:t>
            </a:r>
            <a:r>
              <a:rPr lang="en-US" dirty="0">
                <a:latin typeface="Arial" pitchFamily="34" charset="0"/>
                <a:cs typeface="Arial" pitchFamily="34" charset="0"/>
              </a:rPr>
              <a:t> test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).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87600" y="41529000"/>
            <a:ext cx="6491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30000" dirty="0">
                <a:latin typeface="Arial" pitchFamily="34" charset="0"/>
                <a:cs typeface="Arial" pitchFamily="34" charset="0"/>
              </a:rPr>
              <a:t>a 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-value = 0.51; </a:t>
            </a:r>
            <a:r>
              <a:rPr lang="en-US" sz="1600" dirty="0" err="1">
                <a:latin typeface="Arial" pitchFamily="34" charset="0"/>
                <a:cs typeface="Arial" pitchFamily="34" charset="0"/>
              </a:rPr>
              <a:t>df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= 2, 12; </a:t>
            </a:r>
            <a:r>
              <a:rPr lang="en-US" sz="1600" i="1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-value =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0.614.</a:t>
            </a:r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 Box 287"/>
          <p:cNvSpPr txBox="1">
            <a:spLocks noChangeArrowheads="1"/>
          </p:cNvSpPr>
          <p:nvPr/>
        </p:nvSpPr>
        <p:spPr bwMode="auto">
          <a:xfrm>
            <a:off x="28803600" y="18211800"/>
            <a:ext cx="12344400" cy="12649617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2C128A"/>
                </a:solidFill>
                <a:latin typeface="Arial" pitchFamily="34" charset="0"/>
                <a:cs typeface="Arial" pitchFamily="34" charset="0"/>
              </a:rPr>
              <a:t>Results</a:t>
            </a:r>
          </a:p>
          <a:p>
            <a:r>
              <a:rPr lang="en-US" sz="2600" b="1" dirty="0" smtClean="0">
                <a:latin typeface="Arial" pitchFamily="34" charset="0"/>
                <a:cs typeface="Arial" pitchFamily="34" charset="0"/>
              </a:rPr>
              <a:t>Laboratory strain responses: 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 time at which knockdown and mortality reached 100% is shown in Fig 1. For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this time was 2 h for the high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rate and 8 h for 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Corresponding times for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were 24 and 8 h. </a:t>
            </a:r>
            <a:r>
              <a:rPr lang="en-US" sz="2600" dirty="0" smtClean="0"/>
              <a:t>Nonlinear or linear models fitted to KD and mortality data (Table 1) showed significant differences among species and insecticides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tested (data not shown).  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was more effective against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within 2 h and caused 100% mortality of insects.  Adults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required  24 h to succumb to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 Mortality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adults even after 24 h exposure to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was less than 100% mortality. 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was effective against all the insect species producing 100% mortality in 8 h. </a:t>
            </a:r>
          </a:p>
          <a:p>
            <a:pPr marL="331788" indent="-290513"/>
            <a:r>
              <a:rPr lang="en-US" sz="2600" b="1" dirty="0" smtClean="0">
                <a:latin typeface="Arial" pitchFamily="34" charset="0"/>
                <a:cs typeface="Arial" pitchFamily="34" charset="0"/>
              </a:rPr>
              <a:t>Field strain responses: 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There were significant differences among the field strains of all the species in their susceptibility to both the insecticides (Tables 2 &amp; 3).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The knocked down insects recovered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when placed on food.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The percent recovery ranged from 0 - 61.2% for 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and 0 - 90.4% for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was more effective against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strains with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mortality ranging from 90 - 100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%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resulting in effective progeny suppression for all strains. Mortality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strains ranged from 67 - 100% with good progeny suppression.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>
                <a:latin typeface="Arial" pitchFamily="34" charset="0"/>
                <a:cs typeface="Arial" pitchFamily="34" charset="0"/>
              </a:rPr>
              <a:t>Both field strains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R.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dominica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were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less susceptible than the laboratory strain to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C-methyl +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deltamethrin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but not to β-</a:t>
            </a:r>
            <a:r>
              <a:rPr lang="en-US" sz="2600" dirty="0" err="1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>
                <a:latin typeface="Arial" pitchFamily="34" charset="0"/>
                <a:cs typeface="Arial" pitchFamily="34" charset="0"/>
              </a:rPr>
              <a:t>. </a:t>
            </a:r>
            <a:endParaRPr lang="en-US" sz="2600" dirty="0" smtClean="0">
              <a:latin typeface="Arial" pitchFamily="34" charset="0"/>
              <a:cs typeface="Arial" pitchFamily="34" charset="0"/>
            </a:endParaRP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failed to provide adequate control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O.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field strains as evidenced by poor mortality and high adult progeny production.</a:t>
            </a:r>
          </a:p>
          <a:p>
            <a:pPr marL="331788" indent="-290513">
              <a:buFont typeface="Wingdings" pitchFamily="2" charset="2"/>
              <a:buChar char="v"/>
            </a:pPr>
            <a:r>
              <a:rPr lang="en-US" sz="2600" dirty="0" smtClean="0">
                <a:latin typeface="Arial" pitchFamily="34" charset="0"/>
                <a:cs typeface="Arial" pitchFamily="34" charset="0"/>
              </a:rPr>
              <a:t>Exposing the least susceptible field strains of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T.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castaneum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O. </a:t>
            </a:r>
            <a:r>
              <a:rPr lang="en-US" sz="2600" i="1" dirty="0" err="1" smtClean="0">
                <a:latin typeface="Arial" pitchFamily="34" charset="0"/>
                <a:cs typeface="Arial" pitchFamily="34" charset="0"/>
              </a:rPr>
              <a:t>surinamensis</a:t>
            </a:r>
            <a:r>
              <a:rPr lang="en-US" sz="26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to 1X - 4X the labeled rate of β-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cyfluthrin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resulted in effective knockdown but insect mortality was less than satisfactory (Fig. 2).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092148"/>
              </p:ext>
            </p:extLst>
          </p:nvPr>
        </p:nvGraphicFramePr>
        <p:xfrm>
          <a:off x="15087600" y="30548828"/>
          <a:ext cx="13030200" cy="10903972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86000"/>
                <a:gridCol w="2209800"/>
                <a:gridCol w="3048000"/>
                <a:gridCol w="2743200"/>
                <a:gridCol w="2743200"/>
              </a:tblGrid>
              <a:tr h="575186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latin typeface="Arial" pitchFamily="34" charset="0"/>
                          <a:cs typeface="Arial" pitchFamily="34" charset="0"/>
                        </a:rPr>
                        <a:t>Species</a:t>
                      </a:r>
                      <a:endParaRPr lang="en-US" sz="2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latin typeface="Arial" pitchFamily="34" charset="0"/>
                          <a:cs typeface="Arial" pitchFamily="34" charset="0"/>
                        </a:rPr>
                        <a:t>Strain </a:t>
                      </a:r>
                      <a:endParaRPr lang="en-US" sz="2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Mean ± SE 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57518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Knockdown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% Mortality 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No. adult progeny 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T. </a:t>
                      </a:r>
                      <a:r>
                        <a:rPr lang="en-US" sz="2200" i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castaneum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1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4.0ab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Gorham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Stafford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 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 2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Kansas 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Dickinson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Tipton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94.0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3.2c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Jackson, MO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Maricopa, AZ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Bridgeview, IL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</a:t>
                      </a:r>
                      <a:r>
                        <a:rPr lang="en-US" sz="2200" i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dominica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0.0</a:t>
                      </a:r>
                      <a:r>
                        <a:rPr lang="en-US" sz="2200" baseline="300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94.9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3.1a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98.6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1.4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38.2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14.5b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17.2 ± 3.6a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Riley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3.9b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17.6 ± 4.4a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6576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O. </a:t>
                      </a:r>
                      <a:r>
                        <a:rPr lang="en-US" sz="2200" i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surinamensis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87.7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3.2abc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91.6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4.1ab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3.0abc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Canton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4.5ab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93.0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7.0ab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82.0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66.6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5.8d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2.3a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4.5ab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97.7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2.3ab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4.5b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88.8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3.7abcd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2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77.1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8.4b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73.3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11.7cd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333002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Tipton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81.8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9.7b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81.1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13.1bcd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742509"/>
              </p:ext>
            </p:extLst>
          </p:nvPr>
        </p:nvGraphicFramePr>
        <p:xfrm>
          <a:off x="15087600" y="17754600"/>
          <a:ext cx="13030200" cy="10576560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514600"/>
                <a:gridCol w="1981200"/>
                <a:gridCol w="3048000"/>
                <a:gridCol w="2743200"/>
                <a:gridCol w="2743200"/>
              </a:tblGrid>
              <a:tr h="152400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latin typeface="Arial" pitchFamily="34" charset="0"/>
                          <a:cs typeface="Arial" pitchFamily="34" charset="0"/>
                        </a:rPr>
                        <a:t>Species</a:t>
                      </a:r>
                      <a:endParaRPr lang="en-US" sz="2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latin typeface="Arial" pitchFamily="34" charset="0"/>
                          <a:cs typeface="Arial" pitchFamily="34" charset="0"/>
                        </a:rPr>
                        <a:t>Strain </a:t>
                      </a:r>
                      <a:endParaRPr lang="en-US" sz="2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smtClean="0">
                          <a:latin typeface="Arial" pitchFamily="34" charset="0"/>
                          <a:cs typeface="Arial" pitchFamily="34" charset="0"/>
                        </a:rPr>
                        <a:t>Mean ± SE</a:t>
                      </a:r>
                      <a:endParaRPr lang="en-US" sz="22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2822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200" b="1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Knockdown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% Mortality 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No. adult progeny </a:t>
                      </a:r>
                      <a:endParaRPr lang="en-US" sz="2200" b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72C94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T. </a:t>
                      </a:r>
                      <a:r>
                        <a:rPr lang="en-US" sz="2200" i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castaneum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39.3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10.7abc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5.2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3.8d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1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91.5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2.2bcd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23.4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6.3bcde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28.2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16.3cd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88.4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2.1cd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21.1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5.4bcde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35.2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9.3abc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12192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94.0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16.2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3.9cde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124.2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29.4ab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3.5abcd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20.7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7.1bcde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130.2 ± 27ab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Gorham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24.0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8.7bcde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125.8 ± 41abc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Stafford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7.5de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187.0 ± 24.4a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 1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8.6ab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19.2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7.8cd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1.7a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51.4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16.1a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47.4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20.2cd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87.8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12.9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6.8e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131.6 ± 32.6ab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2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3.2abcd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23.3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8.2bcde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80.8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22.3abc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Kansas 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90.4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41.7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8.4abc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73.2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42.0bc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Dickinson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88.5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3.6bcd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26.0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8.1bcde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216.2 ± 50.4a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Tipton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5.5e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158.2 ± 35.1ab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Jackson, MO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35.3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8.1abcd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82.2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30.7abc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Maricopa, AZ 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3.7abcd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11.1de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158.6 ± 65.8abc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Bridgeview, IL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207645" marR="0" indent="-207645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92.2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41.1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9.1abc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160.6 ± 35.6ab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CFF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R. </a:t>
                      </a:r>
                      <a:r>
                        <a:rPr lang="en-US" sz="2200" i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dominica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</a:t>
                      </a:r>
                      <a:r>
                        <a:rPr lang="en-US" sz="2200" baseline="300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</a:t>
                      </a:r>
                      <a:r>
                        <a:rPr lang="en-US" sz="2200" baseline="300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0.8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0.8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Riley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0.0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0.0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O. </a:t>
                      </a:r>
                      <a:r>
                        <a:rPr lang="en-US" sz="2200" i="1" dirty="0" err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surinamensis</a:t>
                      </a:r>
                      <a:endParaRPr lang="en-US" sz="2200" i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95.1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</a:t>
                      </a: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1.2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1.2cd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1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52.7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6.9b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5.0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3.6c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32.8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7.8a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Abilene 2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58.3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7.5b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13.7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7.4c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47.2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7.2a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Canton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98.2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1.8a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73.7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8.5b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5.4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4.9bcd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Clifton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76.7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6.4b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6.8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4.0bc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Minneapolis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96.0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2.4a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69.5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6.3b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12.4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5.6b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1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 66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16.6ab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0.2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Paradise 2</a:t>
                      </a:r>
                      <a:endParaRPr lang="en-US" sz="220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94.2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4.0a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73.2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6.5b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5.4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5.2bcd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  <a:tr h="252484"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Tipton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100.0 ± 0.0a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81.7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6.6ab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   0.4 </a:t>
                      </a:r>
                      <a:r>
                        <a:rPr lang="en-US" sz="2200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± 0.2cd</a:t>
                      </a:r>
                      <a:endParaRPr lang="en-US" sz="2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b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99"/>
                    </a:solidFill>
                  </a:tcPr>
                </a:tc>
              </a:tr>
            </a:tbl>
          </a:graphicData>
        </a:graphic>
      </p:graphicFrame>
      <p:sp>
        <p:nvSpPr>
          <p:cNvPr id="42" name="Rectangle 41"/>
          <p:cNvSpPr/>
          <p:nvPr/>
        </p:nvSpPr>
        <p:spPr>
          <a:xfrm>
            <a:off x="914400" y="39578340"/>
            <a:ext cx="13716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Models were not fit to data where knockdown or mortality was 100%.</a:t>
            </a:r>
          </a:p>
          <a:p>
            <a:r>
              <a:rPr lang="en-US" sz="2400" baseline="30000" dirty="0" smtClean="0"/>
              <a:t>a</a:t>
            </a:r>
            <a:r>
              <a:rPr lang="en-US" sz="2400" i="1" dirty="0" smtClean="0"/>
              <a:t>n </a:t>
            </a:r>
            <a:r>
              <a:rPr lang="en-US" sz="2400" dirty="0" smtClean="0"/>
              <a:t>= number of observations.</a:t>
            </a:r>
          </a:p>
          <a:p>
            <a:r>
              <a:rPr lang="en-US" sz="2400" baseline="30000" dirty="0" err="1" smtClean="0"/>
              <a:t>b</a:t>
            </a:r>
            <a:r>
              <a:rPr lang="en-US" sz="2400" dirty="0" err="1" smtClean="0"/>
              <a:t>Linear</a:t>
            </a:r>
            <a:r>
              <a:rPr lang="en-US" sz="2400" dirty="0" smtClean="0"/>
              <a:t> equation  </a:t>
            </a:r>
            <a:r>
              <a:rPr lang="en-US" sz="2400" i="1" dirty="0" smtClean="0"/>
              <a:t>y </a:t>
            </a:r>
            <a:r>
              <a:rPr lang="en-US" sz="2400" dirty="0" smtClean="0"/>
              <a:t>= </a:t>
            </a:r>
            <a:r>
              <a:rPr lang="en-US" sz="2400" i="1" dirty="0" smtClean="0"/>
              <a:t>a</a:t>
            </a:r>
            <a:r>
              <a:rPr lang="en-US" sz="2400" dirty="0" smtClean="0"/>
              <a:t> + </a:t>
            </a:r>
            <a:r>
              <a:rPr lang="en-US" sz="2400" i="1" dirty="0" err="1" smtClean="0"/>
              <a:t>bx</a:t>
            </a:r>
            <a:r>
              <a:rPr lang="en-US" sz="2400" dirty="0" smtClean="0"/>
              <a:t>  was  fit to the data; all other responses were fit to the non-linear equation </a:t>
            </a:r>
            <a:r>
              <a:rPr lang="en-US" sz="2400" i="1" dirty="0" smtClean="0"/>
              <a:t>y </a:t>
            </a:r>
            <a:r>
              <a:rPr lang="en-US" sz="2400" dirty="0" smtClean="0"/>
              <a:t>= </a:t>
            </a:r>
            <a:r>
              <a:rPr lang="en-US" sz="2400" i="1" dirty="0" smtClean="0"/>
              <a:t>a</a:t>
            </a:r>
            <a:r>
              <a:rPr lang="en-US" sz="2400" dirty="0" smtClean="0"/>
              <a:t> + </a:t>
            </a:r>
            <a:r>
              <a:rPr lang="en-US" sz="2400" i="1" dirty="0" smtClean="0"/>
              <a:t>b/x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38200" y="32040493"/>
            <a:ext cx="13639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Table 1: Parameter estimates (mean ± SE) from regression equations fit to knockdown (KD) and mortality (M) data for laboratory strains shown in Fig. 1.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5240000" y="15544800"/>
            <a:ext cx="13030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7030A0"/>
                </a:solidFill>
              </a:rPr>
              <a:t>Fig 1. </a:t>
            </a:r>
            <a:r>
              <a:rPr lang="en-US" sz="28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Knockdown and mortality responses of laboratory strains of the three insect species exposed to the two insecticides on concrete.</a:t>
            </a:r>
            <a:r>
              <a:rPr lang="en-US" sz="2800" b="1" dirty="0" smtClean="0">
                <a:solidFill>
                  <a:srgbClr val="7030A0"/>
                </a:solidFill>
              </a:rPr>
              <a:t>  </a:t>
            </a:r>
            <a:endParaRPr lang="en-US" sz="2800" b="1" dirty="0">
              <a:solidFill>
                <a:srgbClr val="7030A0"/>
              </a:solidFill>
            </a:endParaRP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327986"/>
              </p:ext>
            </p:extLst>
          </p:nvPr>
        </p:nvGraphicFramePr>
        <p:xfrm>
          <a:off x="914400" y="33436560"/>
          <a:ext cx="13639804" cy="5882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11832"/>
                <a:gridCol w="3159502"/>
                <a:gridCol w="1615270"/>
                <a:gridCol w="619499"/>
                <a:gridCol w="2003586"/>
                <a:gridCol w="2388892"/>
                <a:gridCol w="1541223"/>
              </a:tblGrid>
              <a:tr h="503587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Species</a:t>
                      </a: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Insecticide </a:t>
                      </a: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Response</a:t>
                      </a: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i="1" kern="1200" dirty="0" err="1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</a:t>
                      </a:r>
                      <a:r>
                        <a:rPr lang="en-US" sz="2200" b="1" kern="1200" baseline="30000" dirty="0" err="1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Mean ± SE for parameters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b="1" i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</a:t>
                      </a:r>
                      <a:r>
                        <a:rPr lang="en-US" sz="2200" b="1" i="1" kern="1200" baseline="300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</a:tr>
              <a:tr h="28463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i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endParaRPr lang="en-US" sz="2200" i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200" i="1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  <a:endParaRPr lang="en-US" sz="2200" i="1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72C9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18951">
                <a:tc rowSpan="6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T. </a:t>
                      </a:r>
                      <a:r>
                        <a:rPr lang="en-US" sz="2200" i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castaneum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low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99.49 ±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1.10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-78.85 ± 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3.02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0.99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  <a:r>
                        <a:rPr lang="en-US" sz="2200" baseline="300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</a:t>
                      </a:r>
                      <a:endParaRPr lang="en-US" sz="22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22.29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7.81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 3.18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0.76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0.81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high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99.56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1.69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-54.73 ± 4.63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0.96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  <a:r>
                        <a:rPr lang="en-US" sz="2200" baseline="300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</a:t>
                      </a:r>
                      <a:endParaRPr lang="en-US" sz="22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21.59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5.07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 2.37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0.38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0.87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C-methyl + </a:t>
                      </a: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deltamethrin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102.84 ± 2.24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-86.38 ± 6.14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0.97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99.62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.88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-84.14 ± 2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.40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0.99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R. </a:t>
                      </a:r>
                      <a:r>
                        <a:rPr lang="en-US" sz="2200" i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dominica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low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100.41 ± 0</a:t>
                      </a:r>
                      <a:r>
                        <a:rPr lang="en-US" sz="22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.37</a:t>
                      </a:r>
                      <a:endParaRPr lang="en-US" sz="22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-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9.89 ± 1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.01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0.94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high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100.40 ± 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.36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-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9.60 ± 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.98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0.94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C-methyl + </a:t>
                      </a:r>
                      <a:r>
                        <a:rPr lang="en-US" sz="22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deltamethrin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103.06 ± 2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.60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82.75 ± 7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.12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0.96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76250" algn="l"/>
                        </a:tabLs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89.43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5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.81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-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87.58 ± 15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.92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0.83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rowSpan="4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i="1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O. </a:t>
                      </a:r>
                      <a:r>
                        <a:rPr lang="en-US" sz="2200" i="1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surinamensis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low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91.02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2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.42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-23.91 ± 5</a:t>
                      </a:r>
                      <a:r>
                        <a:rPr lang="en-US" sz="220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.93</a:t>
                      </a:r>
                      <a:endParaRPr lang="en-US" sz="220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0.80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Cyfluthrin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high rate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101.51 ± 1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.68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-1655.78 ± 211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.64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0.95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9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KD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100.00 ± 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.23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-39.60 ± 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.63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0.99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278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C-methyl + </a:t>
                      </a:r>
                      <a:r>
                        <a:rPr lang="en-US" sz="220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deltamethrin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8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98.19 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± 3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.70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 -</a:t>
                      </a: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56.84 ± 10</a:t>
                      </a:r>
                      <a:r>
                        <a:rPr lang="en-US" sz="2200" dirty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.13</a:t>
                      </a:r>
                      <a:endParaRPr lang="en-US" sz="22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0.84</a:t>
                      </a:r>
                    </a:p>
                  </a:txBody>
                  <a:tcPr marL="68580" marR="68580" marT="0" marB="0">
                    <a:lnL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" name="Text Box 296"/>
          <p:cNvSpPr txBox="1">
            <a:spLocks noChangeArrowheads="1"/>
          </p:cNvSpPr>
          <p:nvPr/>
        </p:nvSpPr>
        <p:spPr bwMode="auto">
          <a:xfrm>
            <a:off x="28803600" y="37109400"/>
            <a:ext cx="12344400" cy="1846659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Supervisory committee</a:t>
            </a:r>
          </a:p>
          <a:p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Bhadriraju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Subramanyam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, Department of Grain Science &amp; Industry; </a:t>
            </a:r>
            <a:r>
              <a:rPr lang="en-US" sz="2600" dirty="0" err="1" smtClean="0">
                <a:latin typeface="Arial" pitchFamily="34" charset="0"/>
                <a:cs typeface="Arial" pitchFamily="34" charset="0"/>
              </a:rPr>
              <a:t>Bikram</a:t>
            </a:r>
            <a:r>
              <a:rPr lang="en-US" sz="2600" dirty="0" smtClean="0">
                <a:latin typeface="Arial" pitchFamily="34" charset="0"/>
                <a:cs typeface="Arial" pitchFamily="34" charset="0"/>
              </a:rPr>
              <a:t> Gill, Department of Plant Pathology; and Frank H. Arthur, USDA-CGAHR, Manhattan, KS.</a:t>
            </a:r>
            <a:endParaRPr lang="en-US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Picture 29" descr="DSC0894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803600" y="39090600"/>
            <a:ext cx="3048000" cy="2286000"/>
          </a:xfrm>
          <a:prstGeom prst="rect">
            <a:avLst/>
          </a:prstGeom>
        </p:spPr>
      </p:pic>
      <p:pic>
        <p:nvPicPr>
          <p:cNvPr id="31" name="Picture 30" descr="IMG-20111026-0014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128200" y="39090600"/>
            <a:ext cx="3048000" cy="2286000"/>
          </a:xfrm>
          <a:prstGeom prst="rect">
            <a:avLst/>
          </a:prstGeom>
        </p:spPr>
      </p:pic>
      <p:pic>
        <p:nvPicPr>
          <p:cNvPr id="33" name="Picture 32" descr="IMG-20111026-0013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8252400" y="39090600"/>
            <a:ext cx="2946400" cy="2209800"/>
          </a:xfrm>
          <a:prstGeom prst="rect">
            <a:avLst/>
          </a:prstGeom>
        </p:spPr>
      </p:pic>
      <p:pic>
        <p:nvPicPr>
          <p:cNvPr id="34" name="Picture 33" descr="DSC0897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1927800" y="39090600"/>
            <a:ext cx="3048000" cy="228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4250</TotalTime>
  <Words>2642</Words>
  <Application>Microsoft Office PowerPoint</Application>
  <PresentationFormat>Custom</PresentationFormat>
  <Paragraphs>440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SPW 11.0 Graph</vt:lpstr>
      <vt:lpstr>Variation in susceptibility of insects associated with Kansas farm-stored grain  to insecticides recommended for empty bin treatments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subi</cp:lastModifiedBy>
  <cp:revision>162</cp:revision>
  <dcterms:created xsi:type="dcterms:W3CDTF">2012-02-28T14:23:30Z</dcterms:created>
  <dcterms:modified xsi:type="dcterms:W3CDTF">2012-03-29T21:16:13Z</dcterms:modified>
</cp:coreProperties>
</file>